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63" r:id="rId4"/>
    <p:sldId id="260" r:id="rId5"/>
    <p:sldId id="266" r:id="rId6"/>
    <p:sldId id="267" r:id="rId7"/>
    <p:sldId id="269" r:id="rId8"/>
    <p:sldId id="271" r:id="rId9"/>
    <p:sldId id="272" r:id="rId10"/>
    <p:sldId id="273" r:id="rId11"/>
    <p:sldId id="274" r:id="rId12"/>
    <p:sldId id="275" r:id="rId13"/>
    <p:sldId id="289" r:id="rId14"/>
    <p:sldId id="278" r:id="rId15"/>
    <p:sldId id="280" r:id="rId16"/>
    <p:sldId id="282" r:id="rId17"/>
    <p:sldId id="284" r:id="rId18"/>
    <p:sldId id="286" r:id="rId19"/>
    <p:sldId id="291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25"/>
    <a:srgbClr val="717073"/>
    <a:srgbClr val="50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F8450-1D98-4D8E-A17C-7945642E0D08}" type="doc">
      <dgm:prSet loTypeId="urn:microsoft.com/office/officeart/2005/8/layout/funnel1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1D5ABB4-D81F-4512-863C-BDD29800AC88}">
      <dgm:prSet phldrT="[Text]"/>
      <dgm:spPr/>
      <dgm:t>
        <a:bodyPr/>
        <a:lstStyle/>
        <a:p>
          <a:r>
            <a:rPr lang="en-US" b="1" dirty="0" smtClean="0"/>
            <a:t>Local Decision-making and Stakeholder Involvement</a:t>
          </a:r>
          <a:endParaRPr lang="en-US" b="1" dirty="0"/>
        </a:p>
      </dgm:t>
    </dgm:pt>
    <dgm:pt modelId="{CB4572CC-55EC-438C-B221-B19D7B6EB5B4}" type="parTrans" cxnId="{57D6D11C-2CA2-4101-AA02-0837B1FB1531}">
      <dgm:prSet/>
      <dgm:spPr/>
      <dgm:t>
        <a:bodyPr/>
        <a:lstStyle/>
        <a:p>
          <a:endParaRPr lang="en-US"/>
        </a:p>
      </dgm:t>
    </dgm:pt>
    <dgm:pt modelId="{F3FB4426-33D4-45EC-9955-5F6617735393}" type="sibTrans" cxnId="{57D6D11C-2CA2-4101-AA02-0837B1FB1531}">
      <dgm:prSet/>
      <dgm:spPr/>
      <dgm:t>
        <a:bodyPr/>
        <a:lstStyle/>
        <a:p>
          <a:endParaRPr lang="en-US"/>
        </a:p>
      </dgm:t>
    </dgm:pt>
    <dgm:pt modelId="{39C65305-9EA0-4FC1-AB3B-3AB01BAC7DD7}">
      <dgm:prSet phldrT="[Text]"/>
      <dgm:spPr/>
      <dgm:t>
        <a:bodyPr/>
        <a:lstStyle/>
        <a:p>
          <a:r>
            <a:rPr lang="en-US" b="1" dirty="0" smtClean="0"/>
            <a:t>Equity</a:t>
          </a:r>
        </a:p>
        <a:p>
          <a:r>
            <a:rPr lang="en-US" b="1" dirty="0" smtClean="0">
              <a:latin typeface="Calibri"/>
            </a:rPr>
            <a:t>Increased Resources For </a:t>
          </a:r>
        </a:p>
        <a:p>
          <a:r>
            <a:rPr lang="en-US" b="1" dirty="0" smtClean="0">
              <a:latin typeface="Calibri"/>
            </a:rPr>
            <a:t>Higher Need  </a:t>
          </a:r>
          <a:endParaRPr lang="en-US" b="1" dirty="0"/>
        </a:p>
      </dgm:t>
    </dgm:pt>
    <dgm:pt modelId="{228006BE-6A32-492D-BE52-C2F94B4BC68D}" type="parTrans" cxnId="{E7EFB2E3-A717-4807-9A7F-F24E5230D0B9}">
      <dgm:prSet/>
      <dgm:spPr/>
      <dgm:t>
        <a:bodyPr/>
        <a:lstStyle/>
        <a:p>
          <a:endParaRPr lang="en-US"/>
        </a:p>
      </dgm:t>
    </dgm:pt>
    <dgm:pt modelId="{2FE9BAC2-6397-4151-849F-E67B02958A9E}" type="sibTrans" cxnId="{E7EFB2E3-A717-4807-9A7F-F24E5230D0B9}">
      <dgm:prSet/>
      <dgm:spPr/>
      <dgm:t>
        <a:bodyPr/>
        <a:lstStyle/>
        <a:p>
          <a:endParaRPr lang="en-US"/>
        </a:p>
      </dgm:t>
    </dgm:pt>
    <dgm:pt modelId="{833B22AD-0997-476D-AAB7-F91E001DC9B7}">
      <dgm:prSet phldrT="[Text]"/>
      <dgm:spPr/>
      <dgm:t>
        <a:bodyPr/>
        <a:lstStyle/>
        <a:p>
          <a:r>
            <a:rPr lang="en-US" b="1" dirty="0" smtClean="0"/>
            <a:t>Accountability and Transparency</a:t>
          </a:r>
          <a:endParaRPr lang="en-US" b="1" dirty="0"/>
        </a:p>
      </dgm:t>
    </dgm:pt>
    <dgm:pt modelId="{D0604DFE-E6F7-4556-AF9F-EE82A03BABC9}" type="parTrans" cxnId="{3F1D7BE4-25DE-4654-B858-4234E696B7F2}">
      <dgm:prSet/>
      <dgm:spPr/>
      <dgm:t>
        <a:bodyPr/>
        <a:lstStyle/>
        <a:p>
          <a:endParaRPr lang="en-US"/>
        </a:p>
      </dgm:t>
    </dgm:pt>
    <dgm:pt modelId="{FFFCE93D-7F84-4F4D-AB0A-D6B8C51A5606}" type="sibTrans" cxnId="{3F1D7BE4-25DE-4654-B858-4234E696B7F2}">
      <dgm:prSet/>
      <dgm:spPr/>
      <dgm:t>
        <a:bodyPr/>
        <a:lstStyle/>
        <a:p>
          <a:endParaRPr lang="en-US"/>
        </a:p>
      </dgm:t>
    </dgm:pt>
    <dgm:pt modelId="{9FFB0460-F17D-4B4D-AA0B-4404D7B035E9}">
      <dgm:prSet phldrT="[Text]"/>
      <dgm:spPr/>
      <dgm:t>
        <a:bodyPr/>
        <a:lstStyle/>
        <a:p>
          <a:r>
            <a: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rPr>
            <a:t>Improved Outcomes</a:t>
          </a:r>
          <a:endParaRPr lang="en-US" dirty="0">
            <a:solidFill>
              <a:srgbClr val="71707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76062-8A69-4687-95E9-739998C1A02B}" type="parTrans" cxnId="{9C52EA41-134D-4DA8-B1F6-1DD3312476F7}">
      <dgm:prSet/>
      <dgm:spPr/>
      <dgm:t>
        <a:bodyPr/>
        <a:lstStyle/>
        <a:p>
          <a:endParaRPr lang="en-US"/>
        </a:p>
      </dgm:t>
    </dgm:pt>
    <dgm:pt modelId="{7202EB74-5000-42A7-B4E0-A156A5BFD495}" type="sibTrans" cxnId="{9C52EA41-134D-4DA8-B1F6-1DD3312476F7}">
      <dgm:prSet/>
      <dgm:spPr/>
      <dgm:t>
        <a:bodyPr/>
        <a:lstStyle/>
        <a:p>
          <a:endParaRPr lang="en-US"/>
        </a:p>
      </dgm:t>
    </dgm:pt>
    <dgm:pt modelId="{9126A0A0-2DEA-4849-B9E2-8AD92E38B33C}" type="pres">
      <dgm:prSet presAssocID="{0FAF8450-1D98-4D8E-A17C-7945642E0D0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C2D53-0276-4443-A85D-604A0CEE6941}" type="pres">
      <dgm:prSet presAssocID="{0FAF8450-1D98-4D8E-A17C-7945642E0D08}" presName="ellipse" presStyleLbl="trBgShp" presStyleIdx="0" presStyleCnt="1" custLinFactNeighborY="3795"/>
      <dgm:spPr/>
    </dgm:pt>
    <dgm:pt modelId="{396E0C5F-5085-4C26-AD78-C1BD6B81EB10}" type="pres">
      <dgm:prSet presAssocID="{0FAF8450-1D98-4D8E-A17C-7945642E0D08}" presName="arrow1" presStyleLbl="fgShp" presStyleIdx="0" presStyleCnt="1"/>
      <dgm:spPr/>
    </dgm:pt>
    <dgm:pt modelId="{C8E66FB4-34FD-4ACD-AE33-C804996AF9FF}" type="pres">
      <dgm:prSet presAssocID="{0FAF8450-1D98-4D8E-A17C-7945642E0D0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1070-EC60-49AE-8D81-DA7569132708}" type="pres">
      <dgm:prSet presAssocID="{39C65305-9EA0-4FC1-AB3B-3AB01BAC7DD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B0F8-BFFA-4C3F-A151-FFFB973CE6DC}" type="pres">
      <dgm:prSet presAssocID="{833B22AD-0997-476D-AAB7-F91E001DC9B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EE341-D345-4517-9BC3-71E4116E96B7}" type="pres">
      <dgm:prSet presAssocID="{9FFB0460-F17D-4B4D-AA0B-4404D7B035E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F7E51-C51F-4B39-A780-34541DEC24A3}" type="pres">
      <dgm:prSet presAssocID="{0FAF8450-1D98-4D8E-A17C-7945642E0D08}" presName="funnel" presStyleLbl="trAlignAcc1" presStyleIdx="0" presStyleCnt="1" custLinFactNeighborX="490" custLinFactNeighborY="3571"/>
      <dgm:spPr/>
    </dgm:pt>
  </dgm:ptLst>
  <dgm:cxnLst>
    <dgm:cxn modelId="{3F1D7BE4-25DE-4654-B858-4234E696B7F2}" srcId="{0FAF8450-1D98-4D8E-A17C-7945642E0D08}" destId="{833B22AD-0997-476D-AAB7-F91E001DC9B7}" srcOrd="2" destOrd="0" parTransId="{D0604DFE-E6F7-4556-AF9F-EE82A03BABC9}" sibTransId="{FFFCE93D-7F84-4F4D-AB0A-D6B8C51A5606}"/>
    <dgm:cxn modelId="{A6109032-CCC4-47FB-A9B0-1037C4BB5F2B}" type="presOf" srcId="{91D5ABB4-D81F-4512-863C-BDD29800AC88}" destId="{28CEE341-D345-4517-9BC3-71E4116E96B7}" srcOrd="0" destOrd="0" presId="urn:microsoft.com/office/officeart/2005/8/layout/funnel1"/>
    <dgm:cxn modelId="{9C52EA41-134D-4DA8-B1F6-1DD3312476F7}" srcId="{0FAF8450-1D98-4D8E-A17C-7945642E0D08}" destId="{9FFB0460-F17D-4B4D-AA0B-4404D7B035E9}" srcOrd="3" destOrd="0" parTransId="{ACD76062-8A69-4687-95E9-739998C1A02B}" sibTransId="{7202EB74-5000-42A7-B4E0-A156A5BFD495}"/>
    <dgm:cxn modelId="{2E90146E-8CBB-4CE2-88B5-881FAF9BFEFE}" type="presOf" srcId="{0FAF8450-1D98-4D8E-A17C-7945642E0D08}" destId="{9126A0A0-2DEA-4849-B9E2-8AD92E38B33C}" srcOrd="0" destOrd="0" presId="urn:microsoft.com/office/officeart/2005/8/layout/funnel1"/>
    <dgm:cxn modelId="{57D6D11C-2CA2-4101-AA02-0837B1FB1531}" srcId="{0FAF8450-1D98-4D8E-A17C-7945642E0D08}" destId="{91D5ABB4-D81F-4512-863C-BDD29800AC88}" srcOrd="0" destOrd="0" parTransId="{CB4572CC-55EC-438C-B221-B19D7B6EB5B4}" sibTransId="{F3FB4426-33D4-45EC-9955-5F6617735393}"/>
    <dgm:cxn modelId="{E7EFB2E3-A717-4807-9A7F-F24E5230D0B9}" srcId="{0FAF8450-1D98-4D8E-A17C-7945642E0D08}" destId="{39C65305-9EA0-4FC1-AB3B-3AB01BAC7DD7}" srcOrd="1" destOrd="0" parTransId="{228006BE-6A32-492D-BE52-C2F94B4BC68D}" sibTransId="{2FE9BAC2-6397-4151-849F-E67B02958A9E}"/>
    <dgm:cxn modelId="{EB048AE1-F91E-4177-AEAC-8A27E309CCD1}" type="presOf" srcId="{833B22AD-0997-476D-AAB7-F91E001DC9B7}" destId="{715E1070-EC60-49AE-8D81-DA7569132708}" srcOrd="0" destOrd="0" presId="urn:microsoft.com/office/officeart/2005/8/layout/funnel1"/>
    <dgm:cxn modelId="{86E7DB1C-8E9B-444B-A03E-FEEDA7F497C5}" type="presOf" srcId="{39C65305-9EA0-4FC1-AB3B-3AB01BAC7DD7}" destId="{AAA2B0F8-BFFA-4C3F-A151-FFFB973CE6DC}" srcOrd="0" destOrd="0" presId="urn:microsoft.com/office/officeart/2005/8/layout/funnel1"/>
    <dgm:cxn modelId="{5066914D-62AD-45C1-A9E3-341008FEA984}" type="presOf" srcId="{9FFB0460-F17D-4B4D-AA0B-4404D7B035E9}" destId="{C8E66FB4-34FD-4ACD-AE33-C804996AF9FF}" srcOrd="0" destOrd="0" presId="urn:microsoft.com/office/officeart/2005/8/layout/funnel1"/>
    <dgm:cxn modelId="{0438F816-77C4-4DBF-9492-00264CCED1BE}" type="presParOf" srcId="{9126A0A0-2DEA-4849-B9E2-8AD92E38B33C}" destId="{840C2D53-0276-4443-A85D-604A0CEE6941}" srcOrd="0" destOrd="0" presId="urn:microsoft.com/office/officeart/2005/8/layout/funnel1"/>
    <dgm:cxn modelId="{12F2B3C6-E97E-4FA1-9A89-61C2C302CD4D}" type="presParOf" srcId="{9126A0A0-2DEA-4849-B9E2-8AD92E38B33C}" destId="{396E0C5F-5085-4C26-AD78-C1BD6B81EB10}" srcOrd="1" destOrd="0" presId="urn:microsoft.com/office/officeart/2005/8/layout/funnel1"/>
    <dgm:cxn modelId="{A272D733-159A-42DB-9F8C-34C34BF8CA8E}" type="presParOf" srcId="{9126A0A0-2DEA-4849-B9E2-8AD92E38B33C}" destId="{C8E66FB4-34FD-4ACD-AE33-C804996AF9FF}" srcOrd="2" destOrd="0" presId="urn:microsoft.com/office/officeart/2005/8/layout/funnel1"/>
    <dgm:cxn modelId="{B25F80E0-4CAE-49A5-8D70-87F37DB36388}" type="presParOf" srcId="{9126A0A0-2DEA-4849-B9E2-8AD92E38B33C}" destId="{715E1070-EC60-49AE-8D81-DA7569132708}" srcOrd="3" destOrd="0" presId="urn:microsoft.com/office/officeart/2005/8/layout/funnel1"/>
    <dgm:cxn modelId="{C09729D7-C735-4E9A-9C39-C6A766CC2E9F}" type="presParOf" srcId="{9126A0A0-2DEA-4849-B9E2-8AD92E38B33C}" destId="{AAA2B0F8-BFFA-4C3F-A151-FFFB973CE6DC}" srcOrd="4" destOrd="0" presId="urn:microsoft.com/office/officeart/2005/8/layout/funnel1"/>
    <dgm:cxn modelId="{B635D9A0-7090-4D3C-9EEF-137182F3086C}" type="presParOf" srcId="{9126A0A0-2DEA-4849-B9E2-8AD92E38B33C}" destId="{28CEE341-D345-4517-9BC3-71E4116E96B7}" srcOrd="5" destOrd="0" presId="urn:microsoft.com/office/officeart/2005/8/layout/funnel1"/>
    <dgm:cxn modelId="{5183A54D-6F2D-41A3-8C21-B84B0E92494E}" type="presParOf" srcId="{9126A0A0-2DEA-4849-B9E2-8AD92E38B33C}" destId="{F49F7E51-C51F-4B39-A780-34541DEC24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C2D53-0276-4443-A85D-604A0CEE6941}">
      <dsp:nvSpPr>
        <dsp:cNvPr id="0" name=""/>
        <dsp:cNvSpPr/>
      </dsp:nvSpPr>
      <dsp:spPr>
        <a:xfrm>
          <a:off x="1636823" y="285088"/>
          <a:ext cx="4484846" cy="1557528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E0C5F-5085-4C26-AD78-C1BD6B81EB10}">
      <dsp:nvSpPr>
        <dsp:cNvPr id="0" name=""/>
        <dsp:cNvSpPr/>
      </dsp:nvSpPr>
      <dsp:spPr>
        <a:xfrm>
          <a:off x="3451621" y="4039838"/>
          <a:ext cx="869156" cy="556260"/>
        </a:xfrm>
        <a:prstGeom prst="down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E66FB4-34FD-4ACD-AE33-C804996AF9FF}">
      <dsp:nvSpPr>
        <dsp:cNvPr id="0" name=""/>
        <dsp:cNvSpPr/>
      </dsp:nvSpPr>
      <dsp:spPr>
        <a:xfrm>
          <a:off x="1800224" y="4484846"/>
          <a:ext cx="4171950" cy="104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rPr>
            <a:t>Improved Outcomes</a:t>
          </a:r>
          <a:endParaRPr lang="en-US" sz="3200" kern="1200" dirty="0">
            <a:solidFill>
              <a:srgbClr val="71707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224" y="4484846"/>
        <a:ext cx="4171950" cy="1042987"/>
      </dsp:txXfrm>
    </dsp:sp>
    <dsp:sp modelId="{715E1070-EC60-49AE-8D81-DA7569132708}">
      <dsp:nvSpPr>
        <dsp:cNvPr id="0" name=""/>
        <dsp:cNvSpPr/>
      </dsp:nvSpPr>
      <dsp:spPr>
        <a:xfrm>
          <a:off x="3267360" y="1903799"/>
          <a:ext cx="1564481" cy="15644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Accountability and Transparency</a:t>
          </a:r>
          <a:endParaRPr lang="en-US" sz="1400" b="1" kern="1200" dirty="0"/>
        </a:p>
      </dsp:txBody>
      <dsp:txXfrm>
        <a:off x="3496473" y="2132912"/>
        <a:ext cx="1106255" cy="1106255"/>
      </dsp:txXfrm>
    </dsp:sp>
    <dsp:sp modelId="{AAA2B0F8-BFFA-4C3F-A151-FFFB973CE6DC}">
      <dsp:nvSpPr>
        <dsp:cNvPr id="0" name=""/>
        <dsp:cNvSpPr/>
      </dsp:nvSpPr>
      <dsp:spPr>
        <a:xfrm>
          <a:off x="2147887" y="730091"/>
          <a:ext cx="1564481" cy="15644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/>
            </a:rPr>
            <a:t>Increased Resources For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/>
            </a:rPr>
            <a:t>Higher Need  </a:t>
          </a:r>
          <a:endParaRPr lang="en-US" sz="1400" b="1" kern="1200" dirty="0"/>
        </a:p>
      </dsp:txBody>
      <dsp:txXfrm>
        <a:off x="2377000" y="959204"/>
        <a:ext cx="1106255" cy="1106255"/>
      </dsp:txXfrm>
    </dsp:sp>
    <dsp:sp modelId="{28CEE341-D345-4517-9BC3-71E4116E96B7}">
      <dsp:nvSpPr>
        <dsp:cNvPr id="0" name=""/>
        <dsp:cNvSpPr/>
      </dsp:nvSpPr>
      <dsp:spPr>
        <a:xfrm>
          <a:off x="3747135" y="351834"/>
          <a:ext cx="1564481" cy="15644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Local Decision-making and Stakeholder Involvement</a:t>
          </a:r>
          <a:endParaRPr lang="en-US" sz="1400" b="1" kern="1200" dirty="0"/>
        </a:p>
      </dsp:txBody>
      <dsp:txXfrm>
        <a:off x="3976248" y="580947"/>
        <a:ext cx="1106255" cy="1106255"/>
      </dsp:txXfrm>
    </dsp:sp>
    <dsp:sp modelId="{F49F7E51-C51F-4B39-A780-34541DEC24A3}">
      <dsp:nvSpPr>
        <dsp:cNvPr id="0" name=""/>
        <dsp:cNvSpPr/>
      </dsp:nvSpPr>
      <dsp:spPr>
        <a:xfrm>
          <a:off x="1476412" y="173814"/>
          <a:ext cx="4867275" cy="38938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7B9F-BED5-409C-B7E7-560C64988387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3B28-FEEC-4CF7-B119-12CFBA16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3B28-FEEC-4CF7-B119-12CFBA16C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0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2552-CBA7-4FCF-91D0-7F5E9E6F3B1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B0FD-AAF5-4C61-99F8-106D3359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2495" y="228600"/>
            <a:ext cx="8763000" cy="3886200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2495" y="4343400"/>
            <a:ext cx="8762999" cy="2286000"/>
          </a:xfrm>
          <a:prstGeom prst="rect">
            <a:avLst/>
          </a:prstGeom>
          <a:solidFill>
            <a:srgbClr val="7170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094" y="4411774"/>
            <a:ext cx="1066801" cy="10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5532756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Guillen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Programs Consultant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Foster Youth Services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57" y="4578855"/>
            <a:ext cx="1683164" cy="8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655866"/>
            <a:ext cx="31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Danielle Tenner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Program Attorney</a:t>
            </a:r>
          </a:p>
        </p:txBody>
      </p:sp>
      <p:pic>
        <p:nvPicPr>
          <p:cNvPr id="1029" name="Picture 5" descr="C:\Users\ReneeEstrada\Desktop\Ed Toolkit\ED toolkit co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01" y="533400"/>
            <a:ext cx="2575560" cy="33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42329"/>
            <a:ext cx="573509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Toolkit for Foster Youth Education </a:t>
            </a:r>
            <a:r>
              <a:rPr lang="en-US" sz="35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Success</a:t>
            </a:r>
          </a:p>
          <a:p>
            <a:pPr algn="ctr"/>
            <a:endParaRPr lang="en-US" sz="3500" dirty="0" smtClean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Defining Foster Youth and Working with Education Rights Holders</a:t>
            </a:r>
            <a:endParaRPr lang="en-US" sz="2400" i="1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404814"/>
            <a:ext cx="302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3, 2015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Eric’s social worker came to his home and made an informal placement with his grandmother Eleanor, but did not open a dependency/WIC § 300 case.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 has a delinquency case open, and has been sent home to live with parents. 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Maritsa’s aunt Maria is her legal guardian.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depends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depends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Bettye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Youth Perspective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:\Communications\Photos\Staff &amp; Interns\Staff photos\Bett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6354"/>
          <a:stretch/>
        </p:blipFill>
        <p:spPr bwMode="auto">
          <a:xfrm>
            <a:off x="1714500" y="1616414"/>
            <a:ext cx="5715000" cy="48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Rights Holder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YMCA Basketball Coach </a:t>
            </a:r>
          </a:p>
          <a:p>
            <a:pPr marL="0" indent="0">
              <a:buNone/>
            </a:pP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Lawful? 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Appropriate?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</a:p>
          <a:p>
            <a:pPr lvl="1"/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Rights Holder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sibling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Lawful? 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Appropriate?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Rights Holder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Incarcerated biological </a:t>
            </a:r>
            <a:r>
              <a:rPr lang="en-US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arent 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Lawful? </a:t>
            </a:r>
          </a:p>
          <a:p>
            <a:pPr lvl="1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Appropriate?</a:t>
            </a:r>
          </a:p>
          <a:p>
            <a:pPr lvl="1"/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Rights Holder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Student’s </a:t>
            </a:r>
            <a:r>
              <a:rPr lang="en-US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eacher</a:t>
            </a:r>
          </a:p>
          <a:p>
            <a:pPr marL="0" indent="0">
              <a:buNone/>
            </a:pP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Appropriate?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Rights Holder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home advocate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Appropriate?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Education Rights Holder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vert="horz" wrap="square" lIns="228600" tIns="182880" rIns="228600" bIns="18288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2040403"/>
            <a:ext cx="5867400" cy="2239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400" dirty="0" smtClean="0">
                <a:solidFill>
                  <a:srgbClr val="71707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You can find the toolkit and other helpful materials at: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:\Communications\Collateral &amp; Materials\Manuals\Foster Youth Education Toolkit\Cover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18166"/>
            <a:ext cx="1847796" cy="24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054245"/>
            <a:ext cx="784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400" b="1" u="sng" dirty="0">
                <a:solidFill>
                  <a:srgbClr val="F58025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kids-alliance.org/</a:t>
            </a:r>
            <a:r>
              <a:rPr lang="en-US" sz="4400" b="1" u="sng" dirty="0" err="1">
                <a:solidFill>
                  <a:srgbClr val="F58025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edtoolkit</a:t>
            </a:r>
            <a:endParaRPr lang="en-US" sz="4400" b="1" u="sng" dirty="0">
              <a:solidFill>
                <a:srgbClr val="F58025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943600" cy="4343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Call-in number is </a:t>
            </a:r>
            <a:b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0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(951) </a:t>
            </a: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384-3421 and access </a:t>
            </a:r>
            <a:r>
              <a:rPr lang="en-US" sz="30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</a:t>
            </a: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665-661-598</a:t>
            </a:r>
            <a:endParaRPr lang="en-US" sz="30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questions, click on your “Questions” panel, type your question and click “send”</a:t>
            </a:r>
            <a:endParaRPr lang="en-US" sz="30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materials and the Foster Youth Education Toolkit can be found at: </a:t>
            </a:r>
            <a:b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u="sng" dirty="0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kids-alliance.org/</a:t>
            </a:r>
            <a:r>
              <a:rPr lang="en-US" sz="3000" b="1" u="sng" dirty="0" err="1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edtoolkit</a:t>
            </a:r>
            <a:endParaRPr lang="en-US" sz="3000" b="1" u="sng" dirty="0" smtClean="0">
              <a:solidFill>
                <a:srgbClr val="F58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2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eneeEstrada\Desktop\gotowebinar 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1524000"/>
            <a:ext cx="263842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334000" y="3352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2495" y="381000"/>
            <a:ext cx="8763000" cy="2743200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2495" y="3352800"/>
            <a:ext cx="8762999" cy="3200400"/>
          </a:xfrm>
          <a:prstGeom prst="rect">
            <a:avLst/>
          </a:prstGeom>
          <a:solidFill>
            <a:srgbClr val="7170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299" y="3720227"/>
            <a:ext cx="1066801" cy="10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4876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Guillen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Programs Consultant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Foster Youth Services</a:t>
            </a:r>
          </a:p>
          <a:p>
            <a:r>
              <a:rPr lang="en-US" sz="1600" u="sng" dirty="0" smtClean="0">
                <a:solidFill>
                  <a:srgbClr val="50C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lguillen@cde.ca.gov</a:t>
            </a:r>
          </a:p>
          <a:p>
            <a:r>
              <a:rPr lang="en-US" sz="1600" dirty="0" smtClean="0">
                <a:solidFill>
                  <a:srgbClr val="50C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916.327.5930</a:t>
            </a:r>
            <a:endParaRPr lang="en-US" sz="1600" dirty="0">
              <a:solidFill>
                <a:srgbClr val="50C8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820033"/>
            <a:ext cx="1683164" cy="8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829755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58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Danielle Tenner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Program Attorney</a:t>
            </a:r>
          </a:p>
          <a:p>
            <a:r>
              <a:rPr lang="en-US" sz="1600" u="sng" dirty="0" smtClean="0">
                <a:solidFill>
                  <a:srgbClr val="50C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d.tenner@kids-alliance.org</a:t>
            </a:r>
            <a:endParaRPr lang="en-US" sz="1600" u="sng" dirty="0">
              <a:solidFill>
                <a:srgbClr val="50C8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50C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213.368.6010</a:t>
            </a:r>
          </a:p>
          <a:p>
            <a:endParaRPr lang="en-US" sz="1600" u="sng" dirty="0">
              <a:solidFill>
                <a:srgbClr val="F58025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029" name="Picture 5" descr="C:\Users\ReneeEstrada\Desktop\Ed Toolkit\ED toolkit co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5" y="609600"/>
            <a:ext cx="1618207" cy="20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914400"/>
            <a:ext cx="5735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Questions?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Contact </a:t>
            </a:r>
            <a:r>
              <a:rPr lang="en-US" sz="5000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u</a:t>
            </a:r>
            <a:r>
              <a:rPr lang="en-US" sz="5000" dirty="0" smtClean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s</a:t>
            </a:r>
            <a:endParaRPr lang="en-US" sz="5000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2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Local Control Funding Formula (LCFF) and other foster youth education laws define “foster youth.”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governing, and best practices for working with, education rights holders.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2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you here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3048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learn</a:t>
            </a:r>
            <a:r>
              <a:rPr lang="en-US" sz="35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500" dirty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704217" cy="5029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0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Paradigm: Local Control a Moment of </a:t>
            </a: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marL="0" indent="0">
              <a:buNone/>
            </a:pPr>
            <a:endParaRPr lang="en-US" sz="1800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specifically accountable </a:t>
            </a:r>
            <a:r>
              <a:rPr lang="en-US" sz="3000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improved </a:t>
            </a:r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for high need student populations, including foster youth.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that schools have been specifically mandated or funded to show better outcomes for foster youth.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7" y="234315"/>
            <a:ext cx="88392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Control Funding Formula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8392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Precepts of LCFF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486233"/>
              </p:ext>
            </p:extLst>
          </p:nvPr>
        </p:nvGraphicFramePr>
        <p:xfrm>
          <a:off x="685800" y="12954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6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who are foster youth?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acr-server\company\Communications\Photos\Categories\Teens\teens cropp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095"/>
            <a:ext cx="8229600" cy="42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was placed in a group home by the delinquency court.  His delinquency case is still open. 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Brianna is living with her biological parents in a “family maintenance” arrangement.  A       WIC § 300 case is open. 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53695"/>
            <a:ext cx="8229600" cy="984885"/>
          </a:xfrm>
          <a:prstGeom prst="rect">
            <a:avLst/>
          </a:prstGeom>
          <a:solidFill>
            <a:srgbClr val="F58025"/>
          </a:solidFill>
        </p:spPr>
        <p:txBody>
          <a:bodyPr wrap="square" lIns="228600" tIns="182880" rIns="228600" bIns="182880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“foster youth”?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Calvin was adopted through the dependency system three months ago. </a:t>
            </a:r>
            <a:br>
              <a:rPr lang="en-US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rgbClr val="717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LCFF “foster youth”?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/>
            <a:r>
              <a:rPr lang="en-US" sz="320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490 “foster youth”? 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404</Words>
  <Application>Microsoft Office PowerPoint</Application>
  <PresentationFormat>On-screen Show (4:3)</PresentationFormat>
  <Paragraphs>123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who are foster youth? </vt:lpstr>
      <vt:lpstr>Who are “foster youth”? </vt:lpstr>
      <vt:lpstr>Who are “foster youth”? </vt:lpstr>
      <vt:lpstr>Who are “foster youth”? </vt:lpstr>
      <vt:lpstr>Who are “foster youth”? </vt:lpstr>
      <vt:lpstr>Who are “foster youth”? </vt:lpstr>
      <vt:lpstr>Who are “foster youth”? </vt:lpstr>
      <vt:lpstr>Bettye  Youth Perspective </vt:lpstr>
      <vt:lpstr>Education Rights Holder </vt:lpstr>
      <vt:lpstr>Education Rights Holder </vt:lpstr>
      <vt:lpstr>Education Rights Holder </vt:lpstr>
      <vt:lpstr>Education Rights Holder </vt:lpstr>
      <vt:lpstr>Education Rights Holder </vt:lpstr>
      <vt:lpstr>Education Rights Holder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Estrada</dc:creator>
  <cp:lastModifiedBy>Renee Estrada</cp:lastModifiedBy>
  <cp:revision>43</cp:revision>
  <dcterms:created xsi:type="dcterms:W3CDTF">2015-04-23T00:12:55Z</dcterms:created>
  <dcterms:modified xsi:type="dcterms:W3CDTF">2015-08-28T21:37:56Z</dcterms:modified>
</cp:coreProperties>
</file>