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7" r:id="rId2"/>
    <p:sldId id="404" r:id="rId3"/>
    <p:sldId id="333" r:id="rId4"/>
    <p:sldId id="372" r:id="rId5"/>
    <p:sldId id="373" r:id="rId6"/>
    <p:sldId id="374" r:id="rId7"/>
    <p:sldId id="367" r:id="rId8"/>
    <p:sldId id="339" r:id="rId9"/>
    <p:sldId id="338" r:id="rId10"/>
    <p:sldId id="403" r:id="rId11"/>
    <p:sldId id="400" r:id="rId12"/>
    <p:sldId id="341" r:id="rId13"/>
    <p:sldId id="402" r:id="rId14"/>
    <p:sldId id="401" r:id="rId15"/>
    <p:sldId id="368" r:id="rId16"/>
    <p:sldId id="391" r:id="rId17"/>
    <p:sldId id="349" r:id="rId18"/>
    <p:sldId id="347" r:id="rId19"/>
    <p:sldId id="350" r:id="rId20"/>
    <p:sldId id="352" r:id="rId21"/>
    <p:sldId id="390" r:id="rId22"/>
    <p:sldId id="395" r:id="rId23"/>
    <p:sldId id="383" r:id="rId24"/>
    <p:sldId id="357" r:id="rId25"/>
    <p:sldId id="358" r:id="rId26"/>
    <p:sldId id="359" r:id="rId27"/>
    <p:sldId id="360" r:id="rId28"/>
    <p:sldId id="396" r:id="rId29"/>
    <p:sldId id="397" r:id="rId30"/>
    <p:sldId id="398" r:id="rId31"/>
    <p:sldId id="361" r:id="rId32"/>
    <p:sldId id="291" r:id="rId33"/>
    <p:sldId id="314" r:id="rId3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sha  Stern" initials="" lastIdx="1" clrIdx="0"/>
  <p:cmAuthor id="1" name="Deborah Cromer" initials="D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82" autoAdjust="0"/>
    <p:restoredTop sz="94660"/>
  </p:normalViewPr>
  <p:slideViewPr>
    <p:cSldViewPr>
      <p:cViewPr>
        <p:scale>
          <a:sx n="57" d="100"/>
          <a:sy n="57" d="100"/>
        </p:scale>
        <p:origin x="-1512" y="-2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C34715-25D0-4EDF-A8A8-E47A137EDA65}" type="doc">
      <dgm:prSet loTypeId="urn:microsoft.com/office/officeart/2005/8/layout/vList6" loCatId="list" qsTypeId="urn:microsoft.com/office/officeart/2005/8/quickstyle/simple1#4" qsCatId="simple" csTypeId="urn:microsoft.com/office/officeart/2005/8/colors/accent1_2" csCatId="accent1" phldr="1"/>
      <dgm:spPr/>
      <dgm:t>
        <a:bodyPr/>
        <a:lstStyle/>
        <a:p>
          <a:endParaRPr lang="en-US"/>
        </a:p>
      </dgm:t>
    </dgm:pt>
    <dgm:pt modelId="{860AB4CD-0771-4F54-B27C-A63B9B14AFFB}">
      <dgm:prSet custT="1"/>
      <dgm:spPr/>
      <dgm:t>
        <a:bodyPr/>
        <a:lstStyle/>
        <a:p>
          <a:pPr rtl="0"/>
          <a:r>
            <a:rPr lang="en-US" sz="2000" dirty="0" smtClean="0"/>
            <a:t>To assess whether NMD has a feasible financial plan</a:t>
          </a:r>
          <a:endParaRPr lang="en-US" sz="2000" dirty="0"/>
        </a:p>
      </dgm:t>
    </dgm:pt>
    <dgm:pt modelId="{16DAF53E-3EEE-4ECB-B981-2F7A0915F15C}" type="parTrans" cxnId="{A8EF1304-7031-41C9-B629-B520EDC422B8}">
      <dgm:prSet/>
      <dgm:spPr/>
      <dgm:t>
        <a:bodyPr/>
        <a:lstStyle/>
        <a:p>
          <a:endParaRPr lang="en-US"/>
        </a:p>
      </dgm:t>
    </dgm:pt>
    <dgm:pt modelId="{32C3E18C-2C79-49C7-89B8-BF54C978A487}" type="sibTrans" cxnId="{A8EF1304-7031-41C9-B629-B520EDC422B8}">
      <dgm:prSet/>
      <dgm:spPr/>
      <dgm:t>
        <a:bodyPr/>
        <a:lstStyle/>
        <a:p>
          <a:endParaRPr lang="en-US"/>
        </a:p>
      </dgm:t>
    </dgm:pt>
    <dgm:pt modelId="{9D056F84-1D26-48CD-9FFE-C3C8A401AA29}">
      <dgm:prSet custT="1"/>
      <dgm:spPr/>
      <dgm:t>
        <a:bodyPr/>
        <a:lstStyle/>
        <a:p>
          <a:pPr rtl="0"/>
          <a:r>
            <a:rPr lang="en-US" sz="2000" dirty="0" smtClean="0"/>
            <a:t>To assess whether NMD is developmentally ready to handle daily tasks on their own</a:t>
          </a:r>
          <a:endParaRPr lang="en-US" sz="2000" dirty="0"/>
        </a:p>
      </dgm:t>
    </dgm:pt>
    <dgm:pt modelId="{B5727D73-3D8A-4CDF-BB0B-96EF3F03AC13}" type="parTrans" cxnId="{930156EA-FBCC-4429-BB0A-82EE61A4D69E}">
      <dgm:prSet/>
      <dgm:spPr/>
      <dgm:t>
        <a:bodyPr/>
        <a:lstStyle/>
        <a:p>
          <a:endParaRPr lang="en-US"/>
        </a:p>
      </dgm:t>
    </dgm:pt>
    <dgm:pt modelId="{071C1D57-7B2B-466D-AFFA-50CB809CBBFF}" type="sibTrans" cxnId="{930156EA-FBCC-4429-BB0A-82EE61A4D69E}">
      <dgm:prSet/>
      <dgm:spPr/>
      <dgm:t>
        <a:bodyPr/>
        <a:lstStyle/>
        <a:p>
          <a:endParaRPr lang="en-US"/>
        </a:p>
      </dgm:t>
    </dgm:pt>
    <dgm:pt modelId="{FFFFB912-1D32-4238-8E63-555DD7FF3767}">
      <dgm:prSet custT="1"/>
      <dgm:spPr/>
      <dgm:t>
        <a:bodyPr/>
        <a:lstStyle/>
        <a:p>
          <a:pPr rtl="0">
            <a:lnSpc>
              <a:spcPct val="80000"/>
            </a:lnSpc>
          </a:pPr>
          <a:r>
            <a:rPr lang="en-US" sz="2000" dirty="0" smtClean="0"/>
            <a:t>e.g grocery shopping, preparing meals, self care, paying bills, transportation, etc</a:t>
          </a:r>
          <a:r>
            <a:rPr lang="en-US" sz="2400" dirty="0" smtClean="0"/>
            <a:t>. </a:t>
          </a:r>
          <a:endParaRPr lang="en-US" sz="2400" dirty="0"/>
        </a:p>
      </dgm:t>
    </dgm:pt>
    <dgm:pt modelId="{44FB379A-C313-4E7B-8B43-B3E82520D679}" type="parTrans" cxnId="{A5D351EB-36B3-4D36-B475-BCD899A41E5F}">
      <dgm:prSet/>
      <dgm:spPr/>
      <dgm:t>
        <a:bodyPr/>
        <a:lstStyle/>
        <a:p>
          <a:endParaRPr lang="en-US"/>
        </a:p>
      </dgm:t>
    </dgm:pt>
    <dgm:pt modelId="{666944F3-6AFB-4121-A5FD-F859EFB8C133}" type="sibTrans" cxnId="{A5D351EB-36B3-4D36-B475-BCD899A41E5F}">
      <dgm:prSet/>
      <dgm:spPr/>
      <dgm:t>
        <a:bodyPr/>
        <a:lstStyle/>
        <a:p>
          <a:endParaRPr lang="en-US"/>
        </a:p>
      </dgm:t>
    </dgm:pt>
    <dgm:pt modelId="{5FB1419D-CB02-4905-941D-67C12E64B9D1}">
      <dgm:prSet custT="1"/>
      <dgm:spPr/>
      <dgm:t>
        <a:bodyPr/>
        <a:lstStyle/>
        <a:p>
          <a:pPr rtl="0"/>
          <a:r>
            <a:rPr lang="en-US" sz="2000" dirty="0" smtClean="0"/>
            <a:t>To assess whether NMD has the ability to handle independence</a:t>
          </a:r>
          <a:endParaRPr lang="en-US" sz="2000" dirty="0"/>
        </a:p>
      </dgm:t>
    </dgm:pt>
    <dgm:pt modelId="{B0C60F23-68E7-42C8-8A60-0A6E71AF4AAC}" type="parTrans" cxnId="{D9439613-E22F-4488-8D92-7DFC5543432E}">
      <dgm:prSet/>
      <dgm:spPr/>
      <dgm:t>
        <a:bodyPr/>
        <a:lstStyle/>
        <a:p>
          <a:endParaRPr lang="en-US"/>
        </a:p>
      </dgm:t>
    </dgm:pt>
    <dgm:pt modelId="{7A5991C6-C774-483F-83A9-F558D09F6C97}" type="sibTrans" cxnId="{D9439613-E22F-4488-8D92-7DFC5543432E}">
      <dgm:prSet/>
      <dgm:spPr/>
      <dgm:t>
        <a:bodyPr/>
        <a:lstStyle/>
        <a:p>
          <a:endParaRPr lang="en-US"/>
        </a:p>
      </dgm:t>
    </dgm:pt>
    <dgm:pt modelId="{3A4AD321-E7A5-4DEB-8E23-5F2ABDED334F}">
      <dgm:prSet custT="1"/>
      <dgm:spPr/>
      <dgm:t>
        <a:bodyPr/>
        <a:lstStyle/>
        <a:p>
          <a:pPr rtl="0">
            <a:lnSpc>
              <a:spcPct val="80000"/>
            </a:lnSpc>
          </a:pPr>
          <a:r>
            <a:rPr lang="en-US" sz="2000" dirty="0" smtClean="0"/>
            <a:t>e.g. waking up in time for work or school, stress/anger management, decision-making</a:t>
          </a:r>
          <a:endParaRPr lang="en-US" sz="2000" dirty="0"/>
        </a:p>
      </dgm:t>
    </dgm:pt>
    <dgm:pt modelId="{D4074370-74E3-43B7-A795-A56AC1CAA96D}" type="parTrans" cxnId="{145C3A4C-2035-4020-BF3A-2BB34024310F}">
      <dgm:prSet/>
      <dgm:spPr/>
      <dgm:t>
        <a:bodyPr/>
        <a:lstStyle/>
        <a:p>
          <a:endParaRPr lang="en-US"/>
        </a:p>
      </dgm:t>
    </dgm:pt>
    <dgm:pt modelId="{6707AB94-881E-41C4-988B-1686A0090E6C}" type="sibTrans" cxnId="{145C3A4C-2035-4020-BF3A-2BB34024310F}">
      <dgm:prSet/>
      <dgm:spPr/>
      <dgm:t>
        <a:bodyPr/>
        <a:lstStyle/>
        <a:p>
          <a:endParaRPr lang="en-US"/>
        </a:p>
      </dgm:t>
    </dgm:pt>
    <dgm:pt modelId="{D6BE32DC-2678-416B-BC79-E2195F5E9ABC}">
      <dgm:prSet custT="1"/>
      <dgm:spPr/>
      <dgm:t>
        <a:bodyPr/>
        <a:lstStyle/>
        <a:p>
          <a:pPr rtl="0">
            <a:lnSpc>
              <a:spcPct val="100000"/>
            </a:lnSpc>
            <a:spcBef>
              <a:spcPts val="3000"/>
            </a:spcBef>
            <a:spcAft>
              <a:spcPts val="0"/>
            </a:spcAft>
          </a:pPr>
          <a:r>
            <a:rPr lang="en-US" sz="2000" dirty="0" smtClean="0"/>
            <a:t>e.g budgeting, managing money, banking</a:t>
          </a:r>
          <a:endParaRPr lang="en-US" sz="2000" dirty="0"/>
        </a:p>
      </dgm:t>
    </dgm:pt>
    <dgm:pt modelId="{C85F1678-7BB7-4D0D-BBFF-2DAD9C7DF7FD}" type="parTrans" cxnId="{317F31A8-60BE-4E06-B672-8ED9C2221FA4}">
      <dgm:prSet/>
      <dgm:spPr/>
      <dgm:t>
        <a:bodyPr/>
        <a:lstStyle/>
        <a:p>
          <a:endParaRPr lang="en-US"/>
        </a:p>
      </dgm:t>
    </dgm:pt>
    <dgm:pt modelId="{5B3C09E3-6E47-4951-A7F3-7177075AAD24}" type="sibTrans" cxnId="{317F31A8-60BE-4E06-B672-8ED9C2221FA4}">
      <dgm:prSet/>
      <dgm:spPr/>
      <dgm:t>
        <a:bodyPr/>
        <a:lstStyle/>
        <a:p>
          <a:endParaRPr lang="en-US"/>
        </a:p>
      </dgm:t>
    </dgm:pt>
    <dgm:pt modelId="{B98443E5-192F-4976-BF91-FB98FCDA4AEA}">
      <dgm:prSet custT="1"/>
      <dgm:spPr/>
      <dgm:t>
        <a:bodyPr/>
        <a:lstStyle/>
        <a:p>
          <a:pPr rtl="0">
            <a:lnSpc>
              <a:spcPct val="100000"/>
            </a:lnSpc>
            <a:spcBef>
              <a:spcPts val="3000"/>
            </a:spcBef>
            <a:spcAft>
              <a:spcPts val="0"/>
            </a:spcAft>
          </a:pPr>
          <a:endParaRPr lang="en-US" sz="1400" dirty="0"/>
        </a:p>
      </dgm:t>
    </dgm:pt>
    <dgm:pt modelId="{510EE004-D839-4EB5-836E-A48263B74429}" type="parTrans" cxnId="{1F3FB63E-F58D-4F2C-A31E-E625F25F2F25}">
      <dgm:prSet/>
      <dgm:spPr/>
      <dgm:t>
        <a:bodyPr/>
        <a:lstStyle/>
        <a:p>
          <a:endParaRPr lang="en-US"/>
        </a:p>
      </dgm:t>
    </dgm:pt>
    <dgm:pt modelId="{96BB7E8E-55C9-4B15-A18E-A2ED2058E0DD}" type="sibTrans" cxnId="{1F3FB63E-F58D-4F2C-A31E-E625F25F2F25}">
      <dgm:prSet/>
      <dgm:spPr/>
      <dgm:t>
        <a:bodyPr/>
        <a:lstStyle/>
        <a:p>
          <a:endParaRPr lang="en-US"/>
        </a:p>
      </dgm:t>
    </dgm:pt>
    <dgm:pt modelId="{CAB05C7D-D60C-4034-B4EA-577A70BB5D3E}">
      <dgm:prSet custT="1"/>
      <dgm:spPr/>
      <dgm:t>
        <a:bodyPr/>
        <a:lstStyle/>
        <a:p>
          <a:pPr rtl="0">
            <a:spcBef>
              <a:spcPts val="600"/>
            </a:spcBef>
            <a:spcAft>
              <a:spcPct val="15000"/>
            </a:spcAft>
          </a:pPr>
          <a:r>
            <a:rPr lang="en-US" sz="2000" dirty="0" smtClean="0"/>
            <a:t>can afford identified housing</a:t>
          </a:r>
          <a:endParaRPr lang="en-US" sz="2000" dirty="0"/>
        </a:p>
      </dgm:t>
    </dgm:pt>
    <dgm:pt modelId="{D6CC8074-864E-47B5-86DA-FB305BCEBEA1}" type="parTrans" cxnId="{5A088654-B49E-40B6-82A6-C59B6D67920C}">
      <dgm:prSet/>
      <dgm:spPr/>
      <dgm:t>
        <a:bodyPr/>
        <a:lstStyle/>
        <a:p>
          <a:endParaRPr lang="en-US"/>
        </a:p>
      </dgm:t>
    </dgm:pt>
    <dgm:pt modelId="{00B54579-6240-4F1D-9A13-20146D0FFBB5}" type="sibTrans" cxnId="{5A088654-B49E-40B6-82A6-C59B6D67920C}">
      <dgm:prSet/>
      <dgm:spPr/>
      <dgm:t>
        <a:bodyPr/>
        <a:lstStyle/>
        <a:p>
          <a:endParaRPr lang="en-US"/>
        </a:p>
      </dgm:t>
    </dgm:pt>
    <dgm:pt modelId="{59C8E48B-DE6F-4D31-BF75-57BB78261E8A}">
      <dgm:prSet custT="1"/>
      <dgm:spPr/>
      <dgm:t>
        <a:bodyPr/>
        <a:lstStyle/>
        <a:p>
          <a:pPr rtl="0">
            <a:spcBef>
              <a:spcPct val="0"/>
            </a:spcBef>
            <a:spcAft>
              <a:spcPct val="15000"/>
            </a:spcAft>
          </a:pPr>
          <a:r>
            <a:rPr lang="en-US" sz="2000" dirty="0" smtClean="0"/>
            <a:t>has stable income</a:t>
          </a:r>
          <a:endParaRPr lang="en-US" sz="2000" dirty="0"/>
        </a:p>
      </dgm:t>
    </dgm:pt>
    <dgm:pt modelId="{472C8679-9FE0-4911-BA8E-CB6109F9AF1C}" type="parTrans" cxnId="{A204AB77-5F84-472D-B379-3B4F09A50F43}">
      <dgm:prSet/>
      <dgm:spPr/>
      <dgm:t>
        <a:bodyPr/>
        <a:lstStyle/>
        <a:p>
          <a:endParaRPr lang="en-US"/>
        </a:p>
      </dgm:t>
    </dgm:pt>
    <dgm:pt modelId="{8BE7AE32-76C9-497D-B3CF-C9BED4CA040F}" type="sibTrans" cxnId="{A204AB77-5F84-472D-B379-3B4F09A50F43}">
      <dgm:prSet/>
      <dgm:spPr/>
      <dgm:t>
        <a:bodyPr/>
        <a:lstStyle/>
        <a:p>
          <a:endParaRPr lang="en-US"/>
        </a:p>
      </dgm:t>
    </dgm:pt>
    <dgm:pt modelId="{C95AD27B-7903-4091-8D4F-672320C0CE1A}">
      <dgm:prSet custT="1"/>
      <dgm:spPr/>
      <dgm:t>
        <a:bodyPr/>
        <a:lstStyle/>
        <a:p>
          <a:r>
            <a:rPr lang="en-US" sz="2000" dirty="0" smtClean="0"/>
            <a:t>To assess whether NMD has knowledge of financial skills</a:t>
          </a:r>
          <a:endParaRPr lang="en-US" sz="2000" dirty="0"/>
        </a:p>
      </dgm:t>
    </dgm:pt>
    <dgm:pt modelId="{E5CBD10D-079F-4639-ACF4-D8729E07BBE7}" type="parTrans" cxnId="{9854A5FA-24A6-4EC5-B805-6CA9CDAC78DE}">
      <dgm:prSet/>
      <dgm:spPr/>
      <dgm:t>
        <a:bodyPr/>
        <a:lstStyle/>
        <a:p>
          <a:endParaRPr lang="en-US"/>
        </a:p>
      </dgm:t>
    </dgm:pt>
    <dgm:pt modelId="{0EAF6D12-1267-4AE0-96C2-4261D4FE5D5D}" type="sibTrans" cxnId="{9854A5FA-24A6-4EC5-B805-6CA9CDAC78DE}">
      <dgm:prSet/>
      <dgm:spPr/>
      <dgm:t>
        <a:bodyPr/>
        <a:lstStyle/>
        <a:p>
          <a:endParaRPr lang="en-US"/>
        </a:p>
      </dgm:t>
    </dgm:pt>
    <dgm:pt modelId="{061CB028-91EA-4DD2-A0AF-D1A0E8F822E0}">
      <dgm:prSet custT="1"/>
      <dgm:spPr/>
      <dgm:t>
        <a:bodyPr/>
        <a:lstStyle/>
        <a:p>
          <a:pPr rtl="0">
            <a:spcBef>
              <a:spcPts val="0"/>
            </a:spcBef>
            <a:spcAft>
              <a:spcPts val="0"/>
            </a:spcAft>
          </a:pPr>
          <a:endParaRPr lang="en-US" sz="600" dirty="0"/>
        </a:p>
      </dgm:t>
    </dgm:pt>
    <dgm:pt modelId="{B9963B3A-6833-4FE9-BFBB-8DFDB03FA9E3}" type="parTrans" cxnId="{3E8BA1A9-DCED-4BFA-804F-ABC38FB1F4B7}">
      <dgm:prSet/>
      <dgm:spPr/>
      <dgm:t>
        <a:bodyPr/>
        <a:lstStyle/>
        <a:p>
          <a:endParaRPr lang="en-US"/>
        </a:p>
      </dgm:t>
    </dgm:pt>
    <dgm:pt modelId="{76704A9A-FB25-410D-91E3-DF71DC387A27}" type="sibTrans" cxnId="{3E8BA1A9-DCED-4BFA-804F-ABC38FB1F4B7}">
      <dgm:prSet/>
      <dgm:spPr/>
      <dgm:t>
        <a:bodyPr/>
        <a:lstStyle/>
        <a:p>
          <a:endParaRPr lang="en-US"/>
        </a:p>
      </dgm:t>
    </dgm:pt>
    <dgm:pt modelId="{CCE36E3F-5756-4A10-8A5D-026885628709}" type="pres">
      <dgm:prSet presAssocID="{A7C34715-25D0-4EDF-A8A8-E47A137EDA65}" presName="Name0" presStyleCnt="0">
        <dgm:presLayoutVars>
          <dgm:dir/>
          <dgm:animLvl val="lvl"/>
          <dgm:resizeHandles/>
        </dgm:presLayoutVars>
      </dgm:prSet>
      <dgm:spPr/>
      <dgm:t>
        <a:bodyPr/>
        <a:lstStyle/>
        <a:p>
          <a:endParaRPr lang="en-US"/>
        </a:p>
      </dgm:t>
    </dgm:pt>
    <dgm:pt modelId="{D01C44A0-3C69-4FF5-8345-03865BD1B4AB}" type="pres">
      <dgm:prSet presAssocID="{860AB4CD-0771-4F54-B27C-A63B9B14AFFB}" presName="linNode" presStyleCnt="0"/>
      <dgm:spPr/>
      <dgm:t>
        <a:bodyPr/>
        <a:lstStyle/>
        <a:p>
          <a:endParaRPr lang="en-US"/>
        </a:p>
      </dgm:t>
    </dgm:pt>
    <dgm:pt modelId="{734911A8-BF1F-4C79-859D-58119B2356BE}" type="pres">
      <dgm:prSet presAssocID="{860AB4CD-0771-4F54-B27C-A63B9B14AFFB}" presName="parentShp" presStyleLbl="node1" presStyleIdx="0" presStyleCnt="4">
        <dgm:presLayoutVars>
          <dgm:bulletEnabled val="1"/>
        </dgm:presLayoutVars>
      </dgm:prSet>
      <dgm:spPr/>
      <dgm:t>
        <a:bodyPr/>
        <a:lstStyle/>
        <a:p>
          <a:endParaRPr lang="en-US"/>
        </a:p>
      </dgm:t>
    </dgm:pt>
    <dgm:pt modelId="{BF2460BD-C9E5-4A24-AA8C-18EA186B6F44}" type="pres">
      <dgm:prSet presAssocID="{860AB4CD-0771-4F54-B27C-A63B9B14AFFB}" presName="childShp" presStyleLbl="bgAccFollowNode1" presStyleIdx="0" presStyleCnt="4" custLinFactNeighborX="490">
        <dgm:presLayoutVars>
          <dgm:bulletEnabled val="1"/>
        </dgm:presLayoutVars>
      </dgm:prSet>
      <dgm:spPr/>
      <dgm:t>
        <a:bodyPr/>
        <a:lstStyle/>
        <a:p>
          <a:endParaRPr lang="en-US"/>
        </a:p>
      </dgm:t>
    </dgm:pt>
    <dgm:pt modelId="{FB1F4492-9099-40CB-A232-81F477FD76FD}" type="pres">
      <dgm:prSet presAssocID="{32C3E18C-2C79-49C7-89B8-BF54C978A487}" presName="spacing" presStyleCnt="0"/>
      <dgm:spPr/>
      <dgm:t>
        <a:bodyPr/>
        <a:lstStyle/>
        <a:p>
          <a:endParaRPr lang="en-US"/>
        </a:p>
      </dgm:t>
    </dgm:pt>
    <dgm:pt modelId="{950CDBC4-B7F7-42F3-9CE5-5E75C34CFE09}" type="pres">
      <dgm:prSet presAssocID="{C95AD27B-7903-4091-8D4F-672320C0CE1A}" presName="linNode" presStyleCnt="0"/>
      <dgm:spPr/>
      <dgm:t>
        <a:bodyPr/>
        <a:lstStyle/>
        <a:p>
          <a:endParaRPr lang="en-US"/>
        </a:p>
      </dgm:t>
    </dgm:pt>
    <dgm:pt modelId="{F5888700-9C8F-42CA-9CEA-44835DB5C6F6}" type="pres">
      <dgm:prSet presAssocID="{C95AD27B-7903-4091-8D4F-672320C0CE1A}" presName="parentShp" presStyleLbl="node1" presStyleIdx="1" presStyleCnt="4">
        <dgm:presLayoutVars>
          <dgm:bulletEnabled val="1"/>
        </dgm:presLayoutVars>
      </dgm:prSet>
      <dgm:spPr/>
      <dgm:t>
        <a:bodyPr/>
        <a:lstStyle/>
        <a:p>
          <a:endParaRPr lang="en-US"/>
        </a:p>
      </dgm:t>
    </dgm:pt>
    <dgm:pt modelId="{9164583D-F042-4BF7-A6DE-F7A4118B79DB}" type="pres">
      <dgm:prSet presAssocID="{C95AD27B-7903-4091-8D4F-672320C0CE1A}" presName="childShp" presStyleLbl="bgAccFollowNode1" presStyleIdx="1" presStyleCnt="4">
        <dgm:presLayoutVars>
          <dgm:bulletEnabled val="1"/>
        </dgm:presLayoutVars>
      </dgm:prSet>
      <dgm:spPr/>
      <dgm:t>
        <a:bodyPr/>
        <a:lstStyle/>
        <a:p>
          <a:endParaRPr lang="en-US"/>
        </a:p>
      </dgm:t>
    </dgm:pt>
    <dgm:pt modelId="{B8DB4024-35DB-4CAD-8CA1-596C6BA12E99}" type="pres">
      <dgm:prSet presAssocID="{0EAF6D12-1267-4AE0-96C2-4261D4FE5D5D}" presName="spacing" presStyleCnt="0"/>
      <dgm:spPr/>
      <dgm:t>
        <a:bodyPr/>
        <a:lstStyle/>
        <a:p>
          <a:endParaRPr lang="en-US"/>
        </a:p>
      </dgm:t>
    </dgm:pt>
    <dgm:pt modelId="{B6381A08-F5B6-49D0-B96D-E1492FC4ECC4}" type="pres">
      <dgm:prSet presAssocID="{9D056F84-1D26-48CD-9FFE-C3C8A401AA29}" presName="linNode" presStyleCnt="0"/>
      <dgm:spPr/>
      <dgm:t>
        <a:bodyPr/>
        <a:lstStyle/>
        <a:p>
          <a:endParaRPr lang="en-US"/>
        </a:p>
      </dgm:t>
    </dgm:pt>
    <dgm:pt modelId="{F59B0122-F690-4D15-96A4-FFCC10D370E6}" type="pres">
      <dgm:prSet presAssocID="{9D056F84-1D26-48CD-9FFE-C3C8A401AA29}" presName="parentShp" presStyleLbl="node1" presStyleIdx="2" presStyleCnt="4" custScaleY="111645">
        <dgm:presLayoutVars>
          <dgm:bulletEnabled val="1"/>
        </dgm:presLayoutVars>
      </dgm:prSet>
      <dgm:spPr/>
      <dgm:t>
        <a:bodyPr/>
        <a:lstStyle/>
        <a:p>
          <a:endParaRPr lang="en-US"/>
        </a:p>
      </dgm:t>
    </dgm:pt>
    <dgm:pt modelId="{0B6AD175-FED1-45F9-9FEF-0583BE2C0548}" type="pres">
      <dgm:prSet presAssocID="{9D056F84-1D26-48CD-9FFE-C3C8A401AA29}" presName="childShp" presStyleLbl="bgAccFollowNode1" presStyleIdx="2" presStyleCnt="4">
        <dgm:presLayoutVars>
          <dgm:bulletEnabled val="1"/>
        </dgm:presLayoutVars>
      </dgm:prSet>
      <dgm:spPr/>
      <dgm:t>
        <a:bodyPr/>
        <a:lstStyle/>
        <a:p>
          <a:endParaRPr lang="en-US"/>
        </a:p>
      </dgm:t>
    </dgm:pt>
    <dgm:pt modelId="{D4627D9D-C5FD-4EFD-9DC7-7FA2AF77A5F9}" type="pres">
      <dgm:prSet presAssocID="{071C1D57-7B2B-466D-AFFA-50CB809CBBFF}" presName="spacing" presStyleCnt="0"/>
      <dgm:spPr/>
      <dgm:t>
        <a:bodyPr/>
        <a:lstStyle/>
        <a:p>
          <a:endParaRPr lang="en-US"/>
        </a:p>
      </dgm:t>
    </dgm:pt>
    <dgm:pt modelId="{D0BAAED2-EA1F-450C-B390-01AF01A441B1}" type="pres">
      <dgm:prSet presAssocID="{5FB1419D-CB02-4905-941D-67C12E64B9D1}" presName="linNode" presStyleCnt="0"/>
      <dgm:spPr/>
      <dgm:t>
        <a:bodyPr/>
        <a:lstStyle/>
        <a:p>
          <a:endParaRPr lang="en-US"/>
        </a:p>
      </dgm:t>
    </dgm:pt>
    <dgm:pt modelId="{6104327E-A095-4BF4-B6F1-950A60EBBD3E}" type="pres">
      <dgm:prSet presAssocID="{5FB1419D-CB02-4905-941D-67C12E64B9D1}" presName="parentShp" presStyleLbl="node1" presStyleIdx="3" presStyleCnt="4">
        <dgm:presLayoutVars>
          <dgm:bulletEnabled val="1"/>
        </dgm:presLayoutVars>
      </dgm:prSet>
      <dgm:spPr/>
      <dgm:t>
        <a:bodyPr/>
        <a:lstStyle/>
        <a:p>
          <a:endParaRPr lang="en-US"/>
        </a:p>
      </dgm:t>
    </dgm:pt>
    <dgm:pt modelId="{3CC69F3C-8665-48D4-AD38-CA75FE11B540}" type="pres">
      <dgm:prSet presAssocID="{5FB1419D-CB02-4905-941D-67C12E64B9D1}" presName="childShp" presStyleLbl="bgAccFollowNode1" presStyleIdx="3" presStyleCnt="4">
        <dgm:presLayoutVars>
          <dgm:bulletEnabled val="1"/>
        </dgm:presLayoutVars>
      </dgm:prSet>
      <dgm:spPr/>
      <dgm:t>
        <a:bodyPr/>
        <a:lstStyle/>
        <a:p>
          <a:endParaRPr lang="en-US"/>
        </a:p>
      </dgm:t>
    </dgm:pt>
  </dgm:ptLst>
  <dgm:cxnLst>
    <dgm:cxn modelId="{56108448-E845-4D67-AB05-DBC8272C54C3}" type="presOf" srcId="{D6BE32DC-2678-416B-BC79-E2195F5E9ABC}" destId="{9164583D-F042-4BF7-A6DE-F7A4118B79DB}" srcOrd="0" destOrd="1" presId="urn:microsoft.com/office/officeart/2005/8/layout/vList6"/>
    <dgm:cxn modelId="{A204AB77-5F84-472D-B379-3B4F09A50F43}" srcId="{860AB4CD-0771-4F54-B27C-A63B9B14AFFB}" destId="{59C8E48B-DE6F-4D31-BF75-57BB78261E8A}" srcOrd="2" destOrd="0" parTransId="{472C8679-9FE0-4911-BA8E-CB6109F9AF1C}" sibTransId="{8BE7AE32-76C9-497D-B3CF-C9BED4CA040F}"/>
    <dgm:cxn modelId="{1F3FB63E-F58D-4F2C-A31E-E625F25F2F25}" srcId="{C95AD27B-7903-4091-8D4F-672320C0CE1A}" destId="{B98443E5-192F-4976-BF91-FB98FCDA4AEA}" srcOrd="0" destOrd="0" parTransId="{510EE004-D839-4EB5-836E-A48263B74429}" sibTransId="{96BB7E8E-55C9-4B15-A18E-A2ED2058E0DD}"/>
    <dgm:cxn modelId="{44BBA328-1E0D-4DE0-8C6A-8983FFFF88B6}" type="presOf" srcId="{061CB028-91EA-4DD2-A0AF-D1A0E8F822E0}" destId="{BF2460BD-C9E5-4A24-AA8C-18EA186B6F44}" srcOrd="0" destOrd="0" presId="urn:microsoft.com/office/officeart/2005/8/layout/vList6"/>
    <dgm:cxn modelId="{930156EA-FBCC-4429-BB0A-82EE61A4D69E}" srcId="{A7C34715-25D0-4EDF-A8A8-E47A137EDA65}" destId="{9D056F84-1D26-48CD-9FFE-C3C8A401AA29}" srcOrd="2" destOrd="0" parTransId="{B5727D73-3D8A-4CDF-BB0B-96EF3F03AC13}" sibTransId="{071C1D57-7B2B-466D-AFFA-50CB809CBBFF}"/>
    <dgm:cxn modelId="{A8EF1304-7031-41C9-B629-B520EDC422B8}" srcId="{A7C34715-25D0-4EDF-A8A8-E47A137EDA65}" destId="{860AB4CD-0771-4F54-B27C-A63B9B14AFFB}" srcOrd="0" destOrd="0" parTransId="{16DAF53E-3EEE-4ECB-B981-2F7A0915F15C}" sibTransId="{32C3E18C-2C79-49C7-89B8-BF54C978A487}"/>
    <dgm:cxn modelId="{332C5CA8-9567-415A-AD38-3506AD69CBD6}" type="presOf" srcId="{5FB1419D-CB02-4905-941D-67C12E64B9D1}" destId="{6104327E-A095-4BF4-B6F1-950A60EBBD3E}" srcOrd="0" destOrd="0" presId="urn:microsoft.com/office/officeart/2005/8/layout/vList6"/>
    <dgm:cxn modelId="{C0A002DE-50E7-4BE7-834D-D61B50B0E74C}" type="presOf" srcId="{A7C34715-25D0-4EDF-A8A8-E47A137EDA65}" destId="{CCE36E3F-5756-4A10-8A5D-026885628709}" srcOrd="0" destOrd="0" presId="urn:microsoft.com/office/officeart/2005/8/layout/vList6"/>
    <dgm:cxn modelId="{D9439613-E22F-4488-8D92-7DFC5543432E}" srcId="{A7C34715-25D0-4EDF-A8A8-E47A137EDA65}" destId="{5FB1419D-CB02-4905-941D-67C12E64B9D1}" srcOrd="3" destOrd="0" parTransId="{B0C60F23-68E7-42C8-8A60-0A6E71AF4AAC}" sibTransId="{7A5991C6-C774-483F-83A9-F558D09F6C97}"/>
    <dgm:cxn modelId="{317F31A8-60BE-4E06-B672-8ED9C2221FA4}" srcId="{C95AD27B-7903-4091-8D4F-672320C0CE1A}" destId="{D6BE32DC-2678-416B-BC79-E2195F5E9ABC}" srcOrd="1" destOrd="0" parTransId="{C85F1678-7BB7-4D0D-BBFF-2DAD9C7DF7FD}" sibTransId="{5B3C09E3-6E47-4951-A7F3-7177075AAD24}"/>
    <dgm:cxn modelId="{FE50590C-0DD6-44EE-B2A0-61A8BF539457}" type="presOf" srcId="{B98443E5-192F-4976-BF91-FB98FCDA4AEA}" destId="{9164583D-F042-4BF7-A6DE-F7A4118B79DB}" srcOrd="0" destOrd="0" presId="urn:microsoft.com/office/officeart/2005/8/layout/vList6"/>
    <dgm:cxn modelId="{C2F0517D-C3E3-4D92-BD07-0AE741BF3DB5}" type="presOf" srcId="{860AB4CD-0771-4F54-B27C-A63B9B14AFFB}" destId="{734911A8-BF1F-4C79-859D-58119B2356BE}" srcOrd="0" destOrd="0" presId="urn:microsoft.com/office/officeart/2005/8/layout/vList6"/>
    <dgm:cxn modelId="{D311E725-3FF8-4F18-B259-12D2158D9CBD}" type="presOf" srcId="{3A4AD321-E7A5-4DEB-8E23-5F2ABDED334F}" destId="{3CC69F3C-8665-48D4-AD38-CA75FE11B540}" srcOrd="0" destOrd="0" presId="urn:microsoft.com/office/officeart/2005/8/layout/vList6"/>
    <dgm:cxn modelId="{A5D351EB-36B3-4D36-B475-BCD899A41E5F}" srcId="{9D056F84-1D26-48CD-9FFE-C3C8A401AA29}" destId="{FFFFB912-1D32-4238-8E63-555DD7FF3767}" srcOrd="0" destOrd="0" parTransId="{44FB379A-C313-4E7B-8B43-B3E82520D679}" sibTransId="{666944F3-6AFB-4121-A5FD-F859EFB8C133}"/>
    <dgm:cxn modelId="{9854A5FA-24A6-4EC5-B805-6CA9CDAC78DE}" srcId="{A7C34715-25D0-4EDF-A8A8-E47A137EDA65}" destId="{C95AD27B-7903-4091-8D4F-672320C0CE1A}" srcOrd="1" destOrd="0" parTransId="{E5CBD10D-079F-4639-ACF4-D8729E07BBE7}" sibTransId="{0EAF6D12-1267-4AE0-96C2-4261D4FE5D5D}"/>
    <dgm:cxn modelId="{5A088654-B49E-40B6-82A6-C59B6D67920C}" srcId="{860AB4CD-0771-4F54-B27C-A63B9B14AFFB}" destId="{CAB05C7D-D60C-4034-B4EA-577A70BB5D3E}" srcOrd="1" destOrd="0" parTransId="{D6CC8074-864E-47B5-86DA-FB305BCEBEA1}" sibTransId="{00B54579-6240-4F1D-9A13-20146D0FFBB5}"/>
    <dgm:cxn modelId="{9F3366E8-A0B6-4BE9-8589-E46CB852F4CA}" type="presOf" srcId="{9D056F84-1D26-48CD-9FFE-C3C8A401AA29}" destId="{F59B0122-F690-4D15-96A4-FFCC10D370E6}" srcOrd="0" destOrd="0" presId="urn:microsoft.com/office/officeart/2005/8/layout/vList6"/>
    <dgm:cxn modelId="{3E8BA1A9-DCED-4BFA-804F-ABC38FB1F4B7}" srcId="{860AB4CD-0771-4F54-B27C-A63B9B14AFFB}" destId="{061CB028-91EA-4DD2-A0AF-D1A0E8F822E0}" srcOrd="0" destOrd="0" parTransId="{B9963B3A-6833-4FE9-BFBB-8DFDB03FA9E3}" sibTransId="{76704A9A-FB25-410D-91E3-DF71DC387A27}"/>
    <dgm:cxn modelId="{C3EC4087-2EFC-45DA-A35A-6B0E3879A2B6}" type="presOf" srcId="{59C8E48B-DE6F-4D31-BF75-57BB78261E8A}" destId="{BF2460BD-C9E5-4A24-AA8C-18EA186B6F44}" srcOrd="0" destOrd="2" presId="urn:microsoft.com/office/officeart/2005/8/layout/vList6"/>
    <dgm:cxn modelId="{A32855EA-5218-4CB0-B6B0-77CA9FA8D73A}" type="presOf" srcId="{FFFFB912-1D32-4238-8E63-555DD7FF3767}" destId="{0B6AD175-FED1-45F9-9FEF-0583BE2C0548}" srcOrd="0" destOrd="0" presId="urn:microsoft.com/office/officeart/2005/8/layout/vList6"/>
    <dgm:cxn modelId="{145C3A4C-2035-4020-BF3A-2BB34024310F}" srcId="{5FB1419D-CB02-4905-941D-67C12E64B9D1}" destId="{3A4AD321-E7A5-4DEB-8E23-5F2ABDED334F}" srcOrd="0" destOrd="0" parTransId="{D4074370-74E3-43B7-A795-A56AC1CAA96D}" sibTransId="{6707AB94-881E-41C4-988B-1686A0090E6C}"/>
    <dgm:cxn modelId="{CFB1D77F-9577-47C0-B768-46CBCE5C700C}" type="presOf" srcId="{CAB05C7D-D60C-4034-B4EA-577A70BB5D3E}" destId="{BF2460BD-C9E5-4A24-AA8C-18EA186B6F44}" srcOrd="0" destOrd="1" presId="urn:microsoft.com/office/officeart/2005/8/layout/vList6"/>
    <dgm:cxn modelId="{F502F852-4124-4AF1-B019-18E45ECD899F}" type="presOf" srcId="{C95AD27B-7903-4091-8D4F-672320C0CE1A}" destId="{F5888700-9C8F-42CA-9CEA-44835DB5C6F6}" srcOrd="0" destOrd="0" presId="urn:microsoft.com/office/officeart/2005/8/layout/vList6"/>
    <dgm:cxn modelId="{B3519504-5680-4767-81D4-C97037DEF44D}" type="presParOf" srcId="{CCE36E3F-5756-4A10-8A5D-026885628709}" destId="{D01C44A0-3C69-4FF5-8345-03865BD1B4AB}" srcOrd="0" destOrd="0" presId="urn:microsoft.com/office/officeart/2005/8/layout/vList6"/>
    <dgm:cxn modelId="{D7FFE4A9-FE01-4426-944B-33AF3F095419}" type="presParOf" srcId="{D01C44A0-3C69-4FF5-8345-03865BD1B4AB}" destId="{734911A8-BF1F-4C79-859D-58119B2356BE}" srcOrd="0" destOrd="0" presId="urn:microsoft.com/office/officeart/2005/8/layout/vList6"/>
    <dgm:cxn modelId="{A4E3E95A-8CF6-40A1-847F-886AFEA15A1E}" type="presParOf" srcId="{D01C44A0-3C69-4FF5-8345-03865BD1B4AB}" destId="{BF2460BD-C9E5-4A24-AA8C-18EA186B6F44}" srcOrd="1" destOrd="0" presId="urn:microsoft.com/office/officeart/2005/8/layout/vList6"/>
    <dgm:cxn modelId="{AB64606B-CDE9-4A8D-96C9-171CD33DD0C3}" type="presParOf" srcId="{CCE36E3F-5756-4A10-8A5D-026885628709}" destId="{FB1F4492-9099-40CB-A232-81F477FD76FD}" srcOrd="1" destOrd="0" presId="urn:microsoft.com/office/officeart/2005/8/layout/vList6"/>
    <dgm:cxn modelId="{A8472D58-24F6-4465-B7EA-7E5401A44E36}" type="presParOf" srcId="{CCE36E3F-5756-4A10-8A5D-026885628709}" destId="{950CDBC4-B7F7-42F3-9CE5-5E75C34CFE09}" srcOrd="2" destOrd="0" presId="urn:microsoft.com/office/officeart/2005/8/layout/vList6"/>
    <dgm:cxn modelId="{6D7E4F99-7AB8-447E-A3F7-19079E9F5E6A}" type="presParOf" srcId="{950CDBC4-B7F7-42F3-9CE5-5E75C34CFE09}" destId="{F5888700-9C8F-42CA-9CEA-44835DB5C6F6}" srcOrd="0" destOrd="0" presId="urn:microsoft.com/office/officeart/2005/8/layout/vList6"/>
    <dgm:cxn modelId="{C5FD01BD-4FCB-4524-A847-D842D4B77380}" type="presParOf" srcId="{950CDBC4-B7F7-42F3-9CE5-5E75C34CFE09}" destId="{9164583D-F042-4BF7-A6DE-F7A4118B79DB}" srcOrd="1" destOrd="0" presId="urn:microsoft.com/office/officeart/2005/8/layout/vList6"/>
    <dgm:cxn modelId="{496A85E2-4528-4D91-A2FF-F65E141059EA}" type="presParOf" srcId="{CCE36E3F-5756-4A10-8A5D-026885628709}" destId="{B8DB4024-35DB-4CAD-8CA1-596C6BA12E99}" srcOrd="3" destOrd="0" presId="urn:microsoft.com/office/officeart/2005/8/layout/vList6"/>
    <dgm:cxn modelId="{A2766E94-983B-408C-B3B0-C8CF6887C8AE}" type="presParOf" srcId="{CCE36E3F-5756-4A10-8A5D-026885628709}" destId="{B6381A08-F5B6-49D0-B96D-E1492FC4ECC4}" srcOrd="4" destOrd="0" presId="urn:microsoft.com/office/officeart/2005/8/layout/vList6"/>
    <dgm:cxn modelId="{E9441D81-AF65-41A5-8239-6FBD5E4A0557}" type="presParOf" srcId="{B6381A08-F5B6-49D0-B96D-E1492FC4ECC4}" destId="{F59B0122-F690-4D15-96A4-FFCC10D370E6}" srcOrd="0" destOrd="0" presId="urn:microsoft.com/office/officeart/2005/8/layout/vList6"/>
    <dgm:cxn modelId="{131A2DB9-E04C-44AD-A0BE-F8328C35E0AC}" type="presParOf" srcId="{B6381A08-F5B6-49D0-B96D-E1492FC4ECC4}" destId="{0B6AD175-FED1-45F9-9FEF-0583BE2C0548}" srcOrd="1" destOrd="0" presId="urn:microsoft.com/office/officeart/2005/8/layout/vList6"/>
    <dgm:cxn modelId="{FE3CCF8D-7494-4EEB-8852-7F7AF4C12C4D}" type="presParOf" srcId="{CCE36E3F-5756-4A10-8A5D-026885628709}" destId="{D4627D9D-C5FD-4EFD-9DC7-7FA2AF77A5F9}" srcOrd="5" destOrd="0" presId="urn:microsoft.com/office/officeart/2005/8/layout/vList6"/>
    <dgm:cxn modelId="{4F6B6F61-19CF-4428-90BD-255673A7FA83}" type="presParOf" srcId="{CCE36E3F-5756-4A10-8A5D-026885628709}" destId="{D0BAAED2-EA1F-450C-B390-01AF01A441B1}" srcOrd="6" destOrd="0" presId="urn:microsoft.com/office/officeart/2005/8/layout/vList6"/>
    <dgm:cxn modelId="{F65DC347-12E8-41E0-99B1-D2B5D8CFBEB2}" type="presParOf" srcId="{D0BAAED2-EA1F-450C-B390-01AF01A441B1}" destId="{6104327E-A095-4BF4-B6F1-950A60EBBD3E}" srcOrd="0" destOrd="0" presId="urn:microsoft.com/office/officeart/2005/8/layout/vList6"/>
    <dgm:cxn modelId="{AC380462-3B30-494B-819E-C93366ED67D3}" type="presParOf" srcId="{D0BAAED2-EA1F-450C-B390-01AF01A441B1}" destId="{3CC69F3C-8665-48D4-AD38-CA75FE11B54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F7DDE8-10D4-4E74-8281-1BF997BAE824}" type="doc">
      <dgm:prSet loTypeId="urn:microsoft.com/office/officeart/2005/8/layout/vList5" loCatId="list" qsTypeId="urn:microsoft.com/office/officeart/2005/8/quickstyle/simple1#5" qsCatId="simple" csTypeId="urn:microsoft.com/office/officeart/2005/8/colors/accent1_5" csCatId="accent1" phldr="1"/>
      <dgm:spPr/>
      <dgm:t>
        <a:bodyPr/>
        <a:lstStyle/>
        <a:p>
          <a:endParaRPr lang="en-US"/>
        </a:p>
      </dgm:t>
    </dgm:pt>
    <dgm:pt modelId="{7776392A-F3B1-46CE-B082-16D889E85388}">
      <dgm:prSet/>
      <dgm:spPr/>
      <dgm:t>
        <a:bodyPr/>
        <a:lstStyle/>
        <a:p>
          <a:pPr rtl="0"/>
          <a:r>
            <a:rPr lang="en-US" dirty="0" smtClean="0"/>
            <a:t>Examples of reasons for denial:</a:t>
          </a:r>
          <a:endParaRPr lang="en-US" dirty="0"/>
        </a:p>
      </dgm:t>
    </dgm:pt>
    <dgm:pt modelId="{B04EEBD7-48DA-4C72-A54B-9978174EBFC1}" type="parTrans" cxnId="{12B85C28-F1FC-4567-A9F7-90095B6D9E2B}">
      <dgm:prSet/>
      <dgm:spPr/>
      <dgm:t>
        <a:bodyPr/>
        <a:lstStyle/>
        <a:p>
          <a:endParaRPr lang="en-US"/>
        </a:p>
      </dgm:t>
    </dgm:pt>
    <dgm:pt modelId="{7050DD9B-A3D5-487E-BD80-F9ED99D336BC}" type="sibTrans" cxnId="{12B85C28-F1FC-4567-A9F7-90095B6D9E2B}">
      <dgm:prSet/>
      <dgm:spPr/>
      <dgm:t>
        <a:bodyPr/>
        <a:lstStyle/>
        <a:p>
          <a:endParaRPr lang="en-US"/>
        </a:p>
      </dgm:t>
    </dgm:pt>
    <dgm:pt modelId="{2A4D9D7C-AB94-4BD5-BC39-B2B5158276A3}">
      <dgm:prSet custT="1"/>
      <dgm:spPr/>
      <dgm:t>
        <a:bodyPr/>
        <a:lstStyle/>
        <a:p>
          <a:pPr rtl="0"/>
          <a:r>
            <a:rPr lang="en-US" sz="2800" dirty="0" smtClean="0"/>
            <a:t>Rent &amp; utilities exceed income</a:t>
          </a:r>
          <a:endParaRPr lang="en-US" sz="2800" dirty="0"/>
        </a:p>
      </dgm:t>
    </dgm:pt>
    <dgm:pt modelId="{A4FE2584-0E78-459B-A416-72B7FA6103F3}" type="parTrans" cxnId="{7DE5E613-E4D0-48AB-BDB2-06FD8C1C1C65}">
      <dgm:prSet/>
      <dgm:spPr/>
      <dgm:t>
        <a:bodyPr/>
        <a:lstStyle/>
        <a:p>
          <a:endParaRPr lang="en-US"/>
        </a:p>
      </dgm:t>
    </dgm:pt>
    <dgm:pt modelId="{6195B58B-BC47-493C-BE9C-2BA7F5F4BB34}" type="sibTrans" cxnId="{7DE5E613-E4D0-48AB-BDB2-06FD8C1C1C65}">
      <dgm:prSet/>
      <dgm:spPr/>
      <dgm:t>
        <a:bodyPr/>
        <a:lstStyle/>
        <a:p>
          <a:endParaRPr lang="en-US"/>
        </a:p>
      </dgm:t>
    </dgm:pt>
    <dgm:pt modelId="{A0C08929-B49E-42BD-A02F-C4EFEB0A131A}">
      <dgm:prSet custT="1"/>
      <dgm:spPr/>
      <dgm:t>
        <a:bodyPr/>
        <a:lstStyle/>
        <a:p>
          <a:pPr rtl="0"/>
          <a:r>
            <a:rPr lang="en-US" sz="2800" dirty="0" smtClean="0"/>
            <a:t>Unstable income</a:t>
          </a:r>
          <a:endParaRPr lang="en-US" sz="2800" dirty="0"/>
        </a:p>
      </dgm:t>
    </dgm:pt>
    <dgm:pt modelId="{D9351C50-D745-450B-90F4-B897170BD90D}" type="parTrans" cxnId="{E1A4DA9A-F64C-4DA3-B45E-4A8E09F529F1}">
      <dgm:prSet/>
      <dgm:spPr/>
      <dgm:t>
        <a:bodyPr/>
        <a:lstStyle/>
        <a:p>
          <a:endParaRPr lang="en-US"/>
        </a:p>
      </dgm:t>
    </dgm:pt>
    <dgm:pt modelId="{749AED1A-B839-4847-A6EE-269D458F970C}" type="sibTrans" cxnId="{E1A4DA9A-F64C-4DA3-B45E-4A8E09F529F1}">
      <dgm:prSet/>
      <dgm:spPr/>
      <dgm:t>
        <a:bodyPr/>
        <a:lstStyle/>
        <a:p>
          <a:endParaRPr lang="en-US"/>
        </a:p>
      </dgm:t>
    </dgm:pt>
    <dgm:pt modelId="{4BF8ABF1-840A-4BD1-86C4-69E5B6AFE87D}">
      <dgm:prSet custT="1"/>
      <dgm:spPr/>
      <dgm:t>
        <a:bodyPr/>
        <a:lstStyle/>
        <a:p>
          <a:pPr rtl="0"/>
          <a:r>
            <a:rPr lang="en-US" sz="2800" dirty="0" smtClean="0"/>
            <a:t>No knowledge of how to manage money</a:t>
          </a:r>
          <a:endParaRPr lang="en-US" sz="2800" dirty="0"/>
        </a:p>
      </dgm:t>
    </dgm:pt>
    <dgm:pt modelId="{401A4BC2-1BD7-480A-A118-BE3D5B036225}" type="parTrans" cxnId="{61E416F5-480F-464D-91B4-4D519903FE8A}">
      <dgm:prSet/>
      <dgm:spPr/>
      <dgm:t>
        <a:bodyPr/>
        <a:lstStyle/>
        <a:p>
          <a:endParaRPr lang="en-US"/>
        </a:p>
      </dgm:t>
    </dgm:pt>
    <dgm:pt modelId="{42615936-C363-4308-B0ED-6B50F4A1F220}" type="sibTrans" cxnId="{61E416F5-480F-464D-91B4-4D519903FE8A}">
      <dgm:prSet/>
      <dgm:spPr/>
      <dgm:t>
        <a:bodyPr/>
        <a:lstStyle/>
        <a:p>
          <a:endParaRPr lang="en-US"/>
        </a:p>
      </dgm:t>
    </dgm:pt>
    <dgm:pt modelId="{E3AD028C-6327-4F23-B773-8BCCB6EFB17C}">
      <dgm:prSet custT="1"/>
      <dgm:spPr/>
      <dgm:t>
        <a:bodyPr/>
        <a:lstStyle/>
        <a:p>
          <a:pPr rtl="0"/>
          <a:r>
            <a:rPr lang="en-US" sz="2800" dirty="0" smtClean="0"/>
            <a:t>Unable to care for self without  assistance due to a medical or mental health condition </a:t>
          </a:r>
          <a:endParaRPr lang="en-US" sz="2000" dirty="0"/>
        </a:p>
      </dgm:t>
    </dgm:pt>
    <dgm:pt modelId="{9C849F9A-6CD2-4A02-9684-D38B9A9B52AC}" type="parTrans" cxnId="{6A15B0CA-7166-4CCC-BC08-9F84C5D547B2}">
      <dgm:prSet/>
      <dgm:spPr/>
      <dgm:t>
        <a:bodyPr/>
        <a:lstStyle/>
        <a:p>
          <a:endParaRPr lang="en-US"/>
        </a:p>
      </dgm:t>
    </dgm:pt>
    <dgm:pt modelId="{793E11C0-5B9A-4B7D-B7E2-DD20C41E7C95}" type="sibTrans" cxnId="{6A15B0CA-7166-4CCC-BC08-9F84C5D547B2}">
      <dgm:prSet/>
      <dgm:spPr/>
      <dgm:t>
        <a:bodyPr/>
        <a:lstStyle/>
        <a:p>
          <a:endParaRPr lang="en-US"/>
        </a:p>
      </dgm:t>
    </dgm:pt>
    <dgm:pt modelId="{FA2F31FF-C8DF-4B3A-8852-0DA3D402BBBF}" type="pres">
      <dgm:prSet presAssocID="{A7F7DDE8-10D4-4E74-8281-1BF997BAE824}" presName="Name0" presStyleCnt="0">
        <dgm:presLayoutVars>
          <dgm:dir/>
          <dgm:animLvl val="lvl"/>
          <dgm:resizeHandles val="exact"/>
        </dgm:presLayoutVars>
      </dgm:prSet>
      <dgm:spPr/>
      <dgm:t>
        <a:bodyPr/>
        <a:lstStyle/>
        <a:p>
          <a:endParaRPr lang="en-US"/>
        </a:p>
      </dgm:t>
    </dgm:pt>
    <dgm:pt modelId="{AB1DE353-36B1-4CEE-95ED-C74415443283}" type="pres">
      <dgm:prSet presAssocID="{7776392A-F3B1-46CE-B082-16D889E85388}" presName="linNode" presStyleCnt="0"/>
      <dgm:spPr/>
      <dgm:t>
        <a:bodyPr/>
        <a:lstStyle/>
        <a:p>
          <a:endParaRPr lang="en-US"/>
        </a:p>
      </dgm:t>
    </dgm:pt>
    <dgm:pt modelId="{BA516503-2DAA-48DE-968F-738DBFC1173F}" type="pres">
      <dgm:prSet presAssocID="{7776392A-F3B1-46CE-B082-16D889E85388}" presName="parentText" presStyleLbl="node1" presStyleIdx="0" presStyleCnt="1" custScaleY="100098" custLinFactNeighborY="3333">
        <dgm:presLayoutVars>
          <dgm:chMax val="1"/>
          <dgm:bulletEnabled val="1"/>
        </dgm:presLayoutVars>
      </dgm:prSet>
      <dgm:spPr/>
      <dgm:t>
        <a:bodyPr/>
        <a:lstStyle/>
        <a:p>
          <a:endParaRPr lang="en-US"/>
        </a:p>
      </dgm:t>
    </dgm:pt>
    <dgm:pt modelId="{6DFE34D7-BF11-4D1B-B647-DE063FC3E019}" type="pres">
      <dgm:prSet presAssocID="{7776392A-F3B1-46CE-B082-16D889E85388}" presName="descendantText" presStyleLbl="alignAccFollowNode1" presStyleIdx="0" presStyleCnt="1" custScaleY="114695">
        <dgm:presLayoutVars>
          <dgm:bulletEnabled val="1"/>
        </dgm:presLayoutVars>
      </dgm:prSet>
      <dgm:spPr/>
      <dgm:t>
        <a:bodyPr/>
        <a:lstStyle/>
        <a:p>
          <a:endParaRPr lang="en-US"/>
        </a:p>
      </dgm:t>
    </dgm:pt>
  </dgm:ptLst>
  <dgm:cxnLst>
    <dgm:cxn modelId="{CF31CA6F-29B6-4614-BE68-2E993553539C}" type="presOf" srcId="{2A4D9D7C-AB94-4BD5-BC39-B2B5158276A3}" destId="{6DFE34D7-BF11-4D1B-B647-DE063FC3E019}" srcOrd="0" destOrd="0" presId="urn:microsoft.com/office/officeart/2005/8/layout/vList5"/>
    <dgm:cxn modelId="{61E416F5-480F-464D-91B4-4D519903FE8A}" srcId="{7776392A-F3B1-46CE-B082-16D889E85388}" destId="{4BF8ABF1-840A-4BD1-86C4-69E5B6AFE87D}" srcOrd="2" destOrd="0" parTransId="{401A4BC2-1BD7-480A-A118-BE3D5B036225}" sibTransId="{42615936-C363-4308-B0ED-6B50F4A1F220}"/>
    <dgm:cxn modelId="{E1A4DA9A-F64C-4DA3-B45E-4A8E09F529F1}" srcId="{7776392A-F3B1-46CE-B082-16D889E85388}" destId="{A0C08929-B49E-42BD-A02F-C4EFEB0A131A}" srcOrd="1" destOrd="0" parTransId="{D9351C50-D745-450B-90F4-B897170BD90D}" sibTransId="{749AED1A-B839-4847-A6EE-269D458F970C}"/>
    <dgm:cxn modelId="{AF617169-45D3-4954-A4F2-D846EC92CCCA}" type="presOf" srcId="{A7F7DDE8-10D4-4E74-8281-1BF997BAE824}" destId="{FA2F31FF-C8DF-4B3A-8852-0DA3D402BBBF}" srcOrd="0" destOrd="0" presId="urn:microsoft.com/office/officeart/2005/8/layout/vList5"/>
    <dgm:cxn modelId="{55C459B5-A5E2-406C-925B-832AF9C86012}" type="presOf" srcId="{E3AD028C-6327-4F23-B773-8BCCB6EFB17C}" destId="{6DFE34D7-BF11-4D1B-B647-DE063FC3E019}" srcOrd="0" destOrd="3" presId="urn:microsoft.com/office/officeart/2005/8/layout/vList5"/>
    <dgm:cxn modelId="{9A4262B7-3D83-4F1E-B949-EC912B705517}" type="presOf" srcId="{4BF8ABF1-840A-4BD1-86C4-69E5B6AFE87D}" destId="{6DFE34D7-BF11-4D1B-B647-DE063FC3E019}" srcOrd="0" destOrd="2" presId="urn:microsoft.com/office/officeart/2005/8/layout/vList5"/>
    <dgm:cxn modelId="{12B85C28-F1FC-4567-A9F7-90095B6D9E2B}" srcId="{A7F7DDE8-10D4-4E74-8281-1BF997BAE824}" destId="{7776392A-F3B1-46CE-B082-16D889E85388}" srcOrd="0" destOrd="0" parTransId="{B04EEBD7-48DA-4C72-A54B-9978174EBFC1}" sibTransId="{7050DD9B-A3D5-487E-BD80-F9ED99D336BC}"/>
    <dgm:cxn modelId="{2062E6C1-ED50-476B-B66B-46E19424255F}" type="presOf" srcId="{7776392A-F3B1-46CE-B082-16D889E85388}" destId="{BA516503-2DAA-48DE-968F-738DBFC1173F}" srcOrd="0" destOrd="0" presId="urn:microsoft.com/office/officeart/2005/8/layout/vList5"/>
    <dgm:cxn modelId="{7DE5E613-E4D0-48AB-BDB2-06FD8C1C1C65}" srcId="{7776392A-F3B1-46CE-B082-16D889E85388}" destId="{2A4D9D7C-AB94-4BD5-BC39-B2B5158276A3}" srcOrd="0" destOrd="0" parTransId="{A4FE2584-0E78-459B-A416-72B7FA6103F3}" sibTransId="{6195B58B-BC47-493C-BE9C-2BA7F5F4BB34}"/>
    <dgm:cxn modelId="{6A15B0CA-7166-4CCC-BC08-9F84C5D547B2}" srcId="{7776392A-F3B1-46CE-B082-16D889E85388}" destId="{E3AD028C-6327-4F23-B773-8BCCB6EFB17C}" srcOrd="3" destOrd="0" parTransId="{9C849F9A-6CD2-4A02-9684-D38B9A9B52AC}" sibTransId="{793E11C0-5B9A-4B7D-B7E2-DD20C41E7C95}"/>
    <dgm:cxn modelId="{AF11C6A7-147F-424B-B663-5DA2419F9BA7}" type="presOf" srcId="{A0C08929-B49E-42BD-A02F-C4EFEB0A131A}" destId="{6DFE34D7-BF11-4D1B-B647-DE063FC3E019}" srcOrd="0" destOrd="1" presId="urn:microsoft.com/office/officeart/2005/8/layout/vList5"/>
    <dgm:cxn modelId="{D8740F33-31AE-4F2B-8050-276CBA38AF82}" type="presParOf" srcId="{FA2F31FF-C8DF-4B3A-8852-0DA3D402BBBF}" destId="{AB1DE353-36B1-4CEE-95ED-C74415443283}" srcOrd="0" destOrd="0" presId="urn:microsoft.com/office/officeart/2005/8/layout/vList5"/>
    <dgm:cxn modelId="{E76B7F52-4CE0-4B4C-8E9C-9910C73A99E7}" type="presParOf" srcId="{AB1DE353-36B1-4CEE-95ED-C74415443283}" destId="{BA516503-2DAA-48DE-968F-738DBFC1173F}" srcOrd="0" destOrd="0" presId="urn:microsoft.com/office/officeart/2005/8/layout/vList5"/>
    <dgm:cxn modelId="{71593FBF-284E-422A-8CA5-0FFD2C749FB6}" type="presParOf" srcId="{AB1DE353-36B1-4CEE-95ED-C74415443283}" destId="{6DFE34D7-BF11-4D1B-B647-DE063FC3E01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460BD-C9E5-4A24-AA8C-18EA186B6F44}">
      <dsp:nvSpPr>
        <dsp:cNvPr id="0" name=""/>
        <dsp:cNvSpPr/>
      </dsp:nvSpPr>
      <dsp:spPr>
        <a:xfrm>
          <a:off x="3291839" y="1161"/>
          <a:ext cx="4937760" cy="1103709"/>
        </a:xfrm>
        <a:prstGeom prst="rightArrow">
          <a:avLst>
            <a:gd name="adj1" fmla="val 75000"/>
            <a:gd name="adj2" fmla="val 50000"/>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t" anchorCtr="0">
          <a:noAutofit/>
        </a:bodyPr>
        <a:lstStyle/>
        <a:p>
          <a:pPr marL="57150" lvl="1" indent="-57150" algn="l" defTabSz="266700" rtl="0">
            <a:lnSpc>
              <a:spcPct val="90000"/>
            </a:lnSpc>
            <a:spcBef>
              <a:spcPct val="0"/>
            </a:spcBef>
            <a:spcAft>
              <a:spcPts val="0"/>
            </a:spcAft>
            <a:buChar char="••"/>
          </a:pPr>
          <a:endParaRPr lang="en-US" sz="600" kern="1200" dirty="0"/>
        </a:p>
        <a:p>
          <a:pPr marL="228600" lvl="1" indent="-228600" algn="l" defTabSz="889000" rtl="0">
            <a:lnSpc>
              <a:spcPct val="90000"/>
            </a:lnSpc>
            <a:spcBef>
              <a:spcPct val="0"/>
            </a:spcBef>
            <a:spcAft>
              <a:spcPct val="15000"/>
            </a:spcAft>
            <a:buChar char="••"/>
          </a:pPr>
          <a:r>
            <a:rPr lang="en-US" sz="2000" kern="1200" dirty="0" smtClean="0"/>
            <a:t>can afford identified housing</a:t>
          </a:r>
          <a:endParaRPr lang="en-US" sz="2000" kern="1200" dirty="0"/>
        </a:p>
        <a:p>
          <a:pPr marL="228600" lvl="1" indent="-228600" algn="l" defTabSz="889000" rtl="0">
            <a:lnSpc>
              <a:spcPct val="90000"/>
            </a:lnSpc>
            <a:spcBef>
              <a:spcPct val="0"/>
            </a:spcBef>
            <a:spcAft>
              <a:spcPct val="15000"/>
            </a:spcAft>
            <a:buChar char="••"/>
          </a:pPr>
          <a:r>
            <a:rPr lang="en-US" sz="2000" kern="1200" dirty="0" smtClean="0"/>
            <a:t>has stable income</a:t>
          </a:r>
          <a:endParaRPr lang="en-US" sz="2000" kern="1200" dirty="0"/>
        </a:p>
      </dsp:txBody>
      <dsp:txXfrm>
        <a:off x="3291839" y="139125"/>
        <a:ext cx="4523869" cy="827781"/>
      </dsp:txXfrm>
    </dsp:sp>
    <dsp:sp modelId="{734911A8-BF1F-4C79-859D-58119B2356BE}">
      <dsp:nvSpPr>
        <dsp:cNvPr id="0" name=""/>
        <dsp:cNvSpPr/>
      </dsp:nvSpPr>
      <dsp:spPr>
        <a:xfrm>
          <a:off x="0" y="1161"/>
          <a:ext cx="3291840" cy="1103709"/>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t>To assess whether NMD has a feasible financial plan</a:t>
          </a:r>
          <a:endParaRPr lang="en-US" sz="2000" kern="1200" dirty="0"/>
        </a:p>
      </dsp:txBody>
      <dsp:txXfrm>
        <a:off x="53879" y="55040"/>
        <a:ext cx="3184082" cy="995951"/>
      </dsp:txXfrm>
    </dsp:sp>
    <dsp:sp modelId="{9164583D-F042-4BF7-A6DE-F7A4118B79DB}">
      <dsp:nvSpPr>
        <dsp:cNvPr id="0" name=""/>
        <dsp:cNvSpPr/>
      </dsp:nvSpPr>
      <dsp:spPr>
        <a:xfrm>
          <a:off x="3291839" y="1215241"/>
          <a:ext cx="4937760" cy="1103709"/>
        </a:xfrm>
        <a:prstGeom prst="rightArrow">
          <a:avLst>
            <a:gd name="adj1" fmla="val 75000"/>
            <a:gd name="adj2" fmla="val 50000"/>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rtl="0">
            <a:lnSpc>
              <a:spcPct val="100000"/>
            </a:lnSpc>
            <a:spcBef>
              <a:spcPct val="0"/>
            </a:spcBef>
            <a:spcAft>
              <a:spcPts val="0"/>
            </a:spcAft>
            <a:buChar char="••"/>
          </a:pPr>
          <a:endParaRPr lang="en-US" sz="1400" kern="1200" dirty="0"/>
        </a:p>
        <a:p>
          <a:pPr marL="228600" lvl="1" indent="-228600" algn="l" defTabSz="889000" rtl="0">
            <a:lnSpc>
              <a:spcPct val="100000"/>
            </a:lnSpc>
            <a:spcBef>
              <a:spcPct val="0"/>
            </a:spcBef>
            <a:spcAft>
              <a:spcPts val="0"/>
            </a:spcAft>
            <a:buChar char="••"/>
          </a:pPr>
          <a:r>
            <a:rPr lang="en-US" sz="2000" kern="1200" dirty="0" smtClean="0"/>
            <a:t>e.g budgeting, managing money, banking</a:t>
          </a:r>
          <a:endParaRPr lang="en-US" sz="2000" kern="1200" dirty="0"/>
        </a:p>
      </dsp:txBody>
      <dsp:txXfrm>
        <a:off x="3291839" y="1353205"/>
        <a:ext cx="4523869" cy="827781"/>
      </dsp:txXfrm>
    </dsp:sp>
    <dsp:sp modelId="{F5888700-9C8F-42CA-9CEA-44835DB5C6F6}">
      <dsp:nvSpPr>
        <dsp:cNvPr id="0" name=""/>
        <dsp:cNvSpPr/>
      </dsp:nvSpPr>
      <dsp:spPr>
        <a:xfrm>
          <a:off x="0" y="1215241"/>
          <a:ext cx="3291840" cy="1103709"/>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To assess whether NMD has knowledge of financial skills</a:t>
          </a:r>
          <a:endParaRPr lang="en-US" sz="2000" kern="1200" dirty="0"/>
        </a:p>
      </dsp:txBody>
      <dsp:txXfrm>
        <a:off x="53879" y="1269120"/>
        <a:ext cx="3184082" cy="995951"/>
      </dsp:txXfrm>
    </dsp:sp>
    <dsp:sp modelId="{0B6AD175-FED1-45F9-9FEF-0583BE2C0548}">
      <dsp:nvSpPr>
        <dsp:cNvPr id="0" name=""/>
        <dsp:cNvSpPr/>
      </dsp:nvSpPr>
      <dsp:spPr>
        <a:xfrm>
          <a:off x="3292643" y="2493585"/>
          <a:ext cx="4932937" cy="1103709"/>
        </a:xfrm>
        <a:prstGeom prst="rightArrow">
          <a:avLst>
            <a:gd name="adj1" fmla="val 75000"/>
            <a:gd name="adj2" fmla="val 50000"/>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rtl="0">
            <a:lnSpc>
              <a:spcPct val="80000"/>
            </a:lnSpc>
            <a:spcBef>
              <a:spcPct val="0"/>
            </a:spcBef>
            <a:spcAft>
              <a:spcPct val="15000"/>
            </a:spcAft>
            <a:buChar char="••"/>
          </a:pPr>
          <a:r>
            <a:rPr lang="en-US" sz="2000" kern="1200" dirty="0" smtClean="0"/>
            <a:t>e.g grocery shopping, preparing meals, self care, paying bills, transportation, etc</a:t>
          </a:r>
          <a:r>
            <a:rPr lang="en-US" sz="2400" kern="1200" dirty="0" smtClean="0"/>
            <a:t>. </a:t>
          </a:r>
          <a:endParaRPr lang="en-US" sz="2400" kern="1200" dirty="0"/>
        </a:p>
      </dsp:txBody>
      <dsp:txXfrm>
        <a:off x="3292643" y="2631549"/>
        <a:ext cx="4519046" cy="827781"/>
      </dsp:txXfrm>
    </dsp:sp>
    <dsp:sp modelId="{F59B0122-F690-4D15-96A4-FFCC10D370E6}">
      <dsp:nvSpPr>
        <dsp:cNvPr id="0" name=""/>
        <dsp:cNvSpPr/>
      </dsp:nvSpPr>
      <dsp:spPr>
        <a:xfrm>
          <a:off x="4018" y="2429321"/>
          <a:ext cx="3288625" cy="1232236"/>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t>To assess whether NMD is developmentally ready to handle daily tasks on their own</a:t>
          </a:r>
          <a:endParaRPr lang="en-US" sz="2000" kern="1200" dirty="0"/>
        </a:p>
      </dsp:txBody>
      <dsp:txXfrm>
        <a:off x="64171" y="2489474"/>
        <a:ext cx="3168319" cy="1111930"/>
      </dsp:txXfrm>
    </dsp:sp>
    <dsp:sp modelId="{3CC69F3C-8665-48D4-AD38-CA75FE11B540}">
      <dsp:nvSpPr>
        <dsp:cNvPr id="0" name=""/>
        <dsp:cNvSpPr/>
      </dsp:nvSpPr>
      <dsp:spPr>
        <a:xfrm>
          <a:off x="3291839" y="3771929"/>
          <a:ext cx="4937760" cy="1103709"/>
        </a:xfrm>
        <a:prstGeom prst="rightArrow">
          <a:avLst>
            <a:gd name="adj1" fmla="val 75000"/>
            <a:gd name="adj2" fmla="val 50000"/>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rtl="0">
            <a:lnSpc>
              <a:spcPct val="80000"/>
            </a:lnSpc>
            <a:spcBef>
              <a:spcPct val="0"/>
            </a:spcBef>
            <a:spcAft>
              <a:spcPct val="15000"/>
            </a:spcAft>
            <a:buChar char="••"/>
          </a:pPr>
          <a:r>
            <a:rPr lang="en-US" sz="2000" kern="1200" dirty="0" smtClean="0"/>
            <a:t>e.g. waking up in time for work or school, stress/anger management, decision-making</a:t>
          </a:r>
          <a:endParaRPr lang="en-US" sz="2000" kern="1200" dirty="0"/>
        </a:p>
      </dsp:txBody>
      <dsp:txXfrm>
        <a:off x="3291839" y="3909893"/>
        <a:ext cx="4523869" cy="827781"/>
      </dsp:txXfrm>
    </dsp:sp>
    <dsp:sp modelId="{6104327E-A095-4BF4-B6F1-950A60EBBD3E}">
      <dsp:nvSpPr>
        <dsp:cNvPr id="0" name=""/>
        <dsp:cNvSpPr/>
      </dsp:nvSpPr>
      <dsp:spPr>
        <a:xfrm>
          <a:off x="0" y="3771929"/>
          <a:ext cx="3291840" cy="1103709"/>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t>To assess whether NMD has the ability to handle independence</a:t>
          </a:r>
          <a:endParaRPr lang="en-US" sz="2000" kern="1200" dirty="0"/>
        </a:p>
      </dsp:txBody>
      <dsp:txXfrm>
        <a:off x="53879" y="3825808"/>
        <a:ext cx="3184082" cy="9959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E34D7-BF11-4D1B-B647-DE063FC3E019}">
      <dsp:nvSpPr>
        <dsp:cNvPr id="0" name=""/>
        <dsp:cNvSpPr/>
      </dsp:nvSpPr>
      <dsp:spPr>
        <a:xfrm rot="5400000">
          <a:off x="3361672" y="-192500"/>
          <a:ext cx="4466016" cy="5261800"/>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smtClean="0"/>
            <a:t>Rent &amp; utilities exceed income</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Unstable income</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No knowledge of how to manage money</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Unable to care for self without  assistance due to a medical or mental health condition </a:t>
          </a:r>
          <a:endParaRPr lang="en-US" sz="2000" kern="1200" dirty="0"/>
        </a:p>
      </dsp:txBody>
      <dsp:txXfrm rot="-5400000">
        <a:off x="2963781" y="423404"/>
        <a:ext cx="5043787" cy="4029990"/>
      </dsp:txXfrm>
    </dsp:sp>
    <dsp:sp modelId="{BA516503-2DAA-48DE-968F-738DBFC1173F}">
      <dsp:nvSpPr>
        <dsp:cNvPr id="0" name=""/>
        <dsp:cNvSpPr/>
      </dsp:nvSpPr>
      <dsp:spPr>
        <a:xfrm>
          <a:off x="4018" y="4755"/>
          <a:ext cx="2959762" cy="4872044"/>
        </a:xfrm>
        <a:prstGeom prst="roundRect">
          <a:avLst/>
        </a:prstGeom>
        <a:solidFill>
          <a:schemeClr val="accent1">
            <a:alpha val="9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rtl="0">
            <a:lnSpc>
              <a:spcPct val="90000"/>
            </a:lnSpc>
            <a:spcBef>
              <a:spcPct val="0"/>
            </a:spcBef>
            <a:spcAft>
              <a:spcPct val="35000"/>
            </a:spcAft>
          </a:pPr>
          <a:r>
            <a:rPr lang="en-US" sz="4700" kern="1200" dirty="0" smtClean="0"/>
            <a:t>Examples of reasons for denial:</a:t>
          </a:r>
          <a:endParaRPr lang="en-US" sz="4700" kern="1200" dirty="0"/>
        </a:p>
      </dsp:txBody>
      <dsp:txXfrm>
        <a:off x="148502" y="149239"/>
        <a:ext cx="2670794" cy="458307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3702DAC-FEBF-466F-84B7-EFB6086AC9C7}" type="datetimeFigureOut">
              <a:rPr lang="en-US" smtClean="0"/>
              <a:t>3/3/2016</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9DA81352-7C5F-4774-8AFB-490352F3CAA0}" type="slidenum">
              <a:rPr lang="en-US" smtClean="0"/>
              <a:t>‹#›</a:t>
            </a:fld>
            <a:endParaRPr lang="en-US" dirty="0"/>
          </a:p>
        </p:txBody>
      </p:sp>
    </p:spTree>
    <p:extLst>
      <p:ext uri="{BB962C8B-B14F-4D97-AF65-F5344CB8AC3E}">
        <p14:creationId xmlns:p14="http://schemas.microsoft.com/office/powerpoint/2010/main" val="20701652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743CCC7-78A0-4531-81D9-AB9107F7A733}" type="datetimeFigureOut">
              <a:rPr lang="en-US" smtClean="0"/>
              <a:t>3/3/2016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12ADA21-3E8F-485A-AAE4-EA4BA7082EEE}" type="slidenum">
              <a:rPr lang="en-US" smtClean="0"/>
              <a:t>‹#›</a:t>
            </a:fld>
            <a:endParaRPr lang="en-US" dirty="0"/>
          </a:p>
        </p:txBody>
      </p:sp>
    </p:spTree>
    <p:extLst>
      <p:ext uri="{BB962C8B-B14F-4D97-AF65-F5344CB8AC3E}">
        <p14:creationId xmlns:p14="http://schemas.microsoft.com/office/powerpoint/2010/main" val="2467025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2ADA21-3E8F-485A-AAE4-EA4BA7082EEE}" type="slidenum">
              <a:rPr lang="en-US" smtClean="0"/>
              <a:t>5</a:t>
            </a:fld>
            <a:endParaRPr lang="en-US"/>
          </a:p>
        </p:txBody>
      </p:sp>
    </p:spTree>
    <p:extLst>
      <p:ext uri="{BB962C8B-B14F-4D97-AF65-F5344CB8AC3E}">
        <p14:creationId xmlns:p14="http://schemas.microsoft.com/office/powerpoint/2010/main" val="506789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2ADA21-3E8F-485A-AAE4-EA4BA7082EEE}" type="slidenum">
              <a:rPr lang="en-US" smtClean="0"/>
              <a:t>6</a:t>
            </a:fld>
            <a:endParaRPr lang="en-US"/>
          </a:p>
        </p:txBody>
      </p:sp>
    </p:spTree>
    <p:extLst>
      <p:ext uri="{BB962C8B-B14F-4D97-AF65-F5344CB8AC3E}">
        <p14:creationId xmlns:p14="http://schemas.microsoft.com/office/powerpoint/2010/main" val="50678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cs typeface="Arial" charset="0"/>
              </a:defRPr>
            </a:lvl2pPr>
            <a:lvl3pPr marL="1143000" indent="-228600" eaLnBrk="0" hangingPunct="0">
              <a:spcBef>
                <a:spcPct val="30000"/>
              </a:spcBef>
              <a:defRPr sz="1200">
                <a:solidFill>
                  <a:schemeClr val="tx1"/>
                </a:solidFill>
                <a:latin typeface="Arial" charset="0"/>
                <a:ea typeface="Arial" charset="0"/>
                <a:cs typeface="Arial" charset="0"/>
              </a:defRPr>
            </a:lvl3pPr>
            <a:lvl4pPr marL="1600200" indent="-228600" eaLnBrk="0" hangingPunct="0">
              <a:spcBef>
                <a:spcPct val="30000"/>
              </a:spcBef>
              <a:defRPr sz="1200">
                <a:solidFill>
                  <a:schemeClr val="tx1"/>
                </a:solidFill>
                <a:latin typeface="Arial" charset="0"/>
                <a:ea typeface="Arial" charset="0"/>
                <a:cs typeface="Arial" charset="0"/>
              </a:defRPr>
            </a:lvl4pPr>
            <a:lvl5pPr marL="2057400" indent="-228600" eaLnBrk="0" hangingPunct="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797FE6F1-7EF5-4069-B777-B5C2DF6124D1}" type="slidenum">
              <a:rPr lang="en-US" altLang="en-US" smtClean="0"/>
              <a:pPr eaLnBrk="1" hangingPunct="1">
                <a:spcBef>
                  <a:spcPct val="0"/>
                </a:spcBef>
              </a:pPr>
              <a:t>16</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2EA468-9444-4732-BC68-C981EC8DB94A}" type="slidenum">
              <a:rPr lang="en-US" smtClean="0"/>
              <a:pPr>
                <a:defRPr/>
              </a:pPr>
              <a:t>18</a:t>
            </a:fld>
            <a:endParaRPr lang="en-US"/>
          </a:p>
        </p:txBody>
      </p:sp>
    </p:spTree>
    <p:extLst>
      <p:ext uri="{BB962C8B-B14F-4D97-AF65-F5344CB8AC3E}">
        <p14:creationId xmlns:p14="http://schemas.microsoft.com/office/powerpoint/2010/main" val="566491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4243" indent="-290093" eaLnBrk="0" hangingPunct="0">
              <a:defRPr>
                <a:solidFill>
                  <a:schemeClr val="tx1"/>
                </a:solidFill>
                <a:latin typeface="Arial" charset="0"/>
                <a:ea typeface="ＭＳ Ｐゴシック" pitchFamily="34" charset="-128"/>
              </a:defRPr>
            </a:lvl2pPr>
            <a:lvl3pPr marL="1160374" indent="-232075" eaLnBrk="0" hangingPunct="0">
              <a:defRPr>
                <a:solidFill>
                  <a:schemeClr val="tx1"/>
                </a:solidFill>
                <a:latin typeface="Arial" charset="0"/>
                <a:ea typeface="ＭＳ Ｐゴシック" pitchFamily="34" charset="-128"/>
              </a:defRPr>
            </a:lvl3pPr>
            <a:lvl4pPr marL="1624523" indent="-232075" eaLnBrk="0" hangingPunct="0">
              <a:defRPr>
                <a:solidFill>
                  <a:schemeClr val="tx1"/>
                </a:solidFill>
                <a:latin typeface="Arial" charset="0"/>
                <a:ea typeface="ＭＳ Ｐゴシック" pitchFamily="34" charset="-128"/>
              </a:defRPr>
            </a:lvl4pPr>
            <a:lvl5pPr marL="2088672" indent="-232075" eaLnBrk="0" hangingPunct="0">
              <a:defRPr>
                <a:solidFill>
                  <a:schemeClr val="tx1"/>
                </a:solidFill>
                <a:latin typeface="Arial" charset="0"/>
                <a:ea typeface="ＭＳ Ｐゴシック" pitchFamily="34" charset="-128"/>
              </a:defRPr>
            </a:lvl5pPr>
            <a:lvl6pPr marL="2552822" indent="-232075" eaLnBrk="0" fontAlgn="base" hangingPunct="0">
              <a:spcBef>
                <a:spcPct val="0"/>
              </a:spcBef>
              <a:spcAft>
                <a:spcPct val="0"/>
              </a:spcAft>
              <a:defRPr>
                <a:solidFill>
                  <a:schemeClr val="tx1"/>
                </a:solidFill>
                <a:latin typeface="Arial" charset="0"/>
                <a:ea typeface="ＭＳ Ｐゴシック" pitchFamily="34" charset="-128"/>
              </a:defRPr>
            </a:lvl6pPr>
            <a:lvl7pPr marL="3016971" indent="-232075" eaLnBrk="0" fontAlgn="base" hangingPunct="0">
              <a:spcBef>
                <a:spcPct val="0"/>
              </a:spcBef>
              <a:spcAft>
                <a:spcPct val="0"/>
              </a:spcAft>
              <a:defRPr>
                <a:solidFill>
                  <a:schemeClr val="tx1"/>
                </a:solidFill>
                <a:latin typeface="Arial" charset="0"/>
                <a:ea typeface="ＭＳ Ｐゴシック" pitchFamily="34" charset="-128"/>
              </a:defRPr>
            </a:lvl7pPr>
            <a:lvl8pPr marL="3481121" indent="-232075" eaLnBrk="0" fontAlgn="base" hangingPunct="0">
              <a:spcBef>
                <a:spcPct val="0"/>
              </a:spcBef>
              <a:spcAft>
                <a:spcPct val="0"/>
              </a:spcAft>
              <a:defRPr>
                <a:solidFill>
                  <a:schemeClr val="tx1"/>
                </a:solidFill>
                <a:latin typeface="Arial" charset="0"/>
                <a:ea typeface="ＭＳ Ｐゴシック" pitchFamily="34" charset="-128"/>
              </a:defRPr>
            </a:lvl8pPr>
            <a:lvl9pPr marL="3945270" indent="-232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DFC8122-034F-4D34-BF91-AB1D72629C76}" type="slidenum">
              <a:rPr lang="en-US" smtClean="0"/>
              <a:pPr eaLnBrk="1" hangingPunct="1"/>
              <a:t>19</a:t>
            </a:fld>
            <a:endParaRPr lang="en-US" smtClean="0"/>
          </a:p>
        </p:txBody>
      </p:sp>
      <p:sp>
        <p:nvSpPr>
          <p:cNvPr id="60419" name="Slide Image Placeholder 1"/>
          <p:cNvSpPr>
            <a:spLocks noGrp="1" noRot="1" noChangeAspect="1" noTextEdit="1"/>
          </p:cNvSpPr>
          <p:nvPr>
            <p:ph type="sldImg"/>
          </p:nvPr>
        </p:nvSpPr>
        <p:spPr>
          <a:ln/>
        </p:spPr>
      </p:sp>
      <p:sp>
        <p:nvSpPr>
          <p:cNvPr id="6042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4149" eaLnBrk="1" hangingPunct="1">
              <a:spcBef>
                <a:spcPct val="0"/>
              </a:spcBef>
            </a:pPr>
            <a:r>
              <a:rPr lang="en-US" smtClean="0">
                <a:ea typeface="ＭＳ Ｐゴシック" pitchFamily="34" charset="-128"/>
                <a:cs typeface="ＭＳ Ｐゴシック" pitchFamily="34" charset="-128"/>
              </a:rPr>
              <a:t>Point out you are now addressing eligibility for youth who were in foster care placement as of 1/1/12.  </a:t>
            </a:r>
          </a:p>
          <a:p>
            <a:pPr defTabSz="464149" eaLnBrk="1" hangingPunct="1">
              <a:spcBef>
                <a:spcPct val="0"/>
              </a:spcBef>
            </a:pPr>
            <a:r>
              <a:rPr lang="en-US" smtClean="0">
                <a:ea typeface="ＭＳ Ｐゴシック" pitchFamily="34" charset="-128"/>
                <a:cs typeface="ＭＳ Ｐゴシック" pitchFamily="34" charset="-128"/>
              </a:rPr>
              <a:t>There must be an order for foster care placement on the youth’s 18</a:t>
            </a:r>
            <a:r>
              <a:rPr lang="en-US" baseline="30000" smtClean="0">
                <a:ea typeface="ＭＳ Ｐゴシック" pitchFamily="34" charset="-128"/>
                <a:cs typeface="ＭＳ Ｐゴシック" pitchFamily="34" charset="-128"/>
              </a:rPr>
              <a:t>th</a:t>
            </a:r>
            <a:r>
              <a:rPr lang="en-US" smtClean="0">
                <a:ea typeface="ＭＳ Ｐゴシック" pitchFamily="34" charset="-128"/>
                <a:cs typeface="ＭＳ Ｐゴシック" pitchFamily="34" charset="-128"/>
              </a:rPr>
              <a:t> birthday. </a:t>
            </a:r>
          </a:p>
          <a:p>
            <a:pPr defTabSz="464149" eaLnBrk="1" hangingPunct="1">
              <a:spcBef>
                <a:spcPct val="0"/>
              </a:spcBef>
            </a:pPr>
            <a:endParaRPr lang="en-US" smtClean="0">
              <a:ea typeface="ＭＳ Ｐゴシック" pitchFamily="34" charset="-128"/>
              <a:cs typeface="ＭＳ Ｐゴシック" pitchFamily="34" charset="-128"/>
            </a:endParaRPr>
          </a:p>
          <a:p>
            <a:pPr defTabSz="464149" eaLnBrk="1" hangingPunct="1">
              <a:spcBef>
                <a:spcPct val="0"/>
              </a:spcBef>
            </a:pPr>
            <a:r>
              <a:rPr lang="en-US" smtClean="0">
                <a:ea typeface="ＭＳ Ｐゴシック" pitchFamily="34" charset="-128"/>
                <a:cs typeface="ＭＳ Ｐゴシック" pitchFamily="34" charset="-128"/>
              </a:rPr>
              <a:t>Sign a mutual agreement – point out that youth with disabilities who can not physically or cognitively understand are not barred b/c they can’t sign.</a:t>
            </a:r>
          </a:p>
          <a:p>
            <a:pPr defTabSz="464149" eaLnBrk="1" hangingPunct="1">
              <a:spcBef>
                <a:spcPct val="0"/>
              </a:spcBef>
            </a:pPr>
            <a:endParaRPr lang="en-US" smtClean="0">
              <a:ea typeface="ＭＳ Ｐゴシック" pitchFamily="34" charset="-128"/>
              <a:cs typeface="ＭＳ Ｐゴシック" pitchFamily="34" charset="-128"/>
            </a:endParaRPr>
          </a:p>
          <a:p>
            <a:pPr defTabSz="464149" eaLnBrk="1" hangingPunct="1">
              <a:spcBef>
                <a:spcPct val="0"/>
              </a:spcBef>
            </a:pPr>
            <a:r>
              <a:rPr lang="en-US" smtClean="0">
                <a:ea typeface="ＭＳ Ｐゴシック" pitchFamily="34" charset="-128"/>
                <a:cs typeface="ＭＳ Ｐゴシック" pitchFamily="34" charset="-128"/>
              </a:rPr>
              <a:t>MAKE THE POINT THAT THESE ARE THE ONLY ELIGIBILITY REQUIREMENTS…NOT DRUG TESTING, ETC.  </a:t>
            </a:r>
          </a:p>
          <a:p>
            <a:pPr defTabSz="464149" eaLnBrk="1" hangingPunct="1">
              <a:spcBef>
                <a:spcPct val="0"/>
              </a:spcBef>
            </a:pPr>
            <a:endParaRPr lang="en-US" smtClean="0">
              <a:ea typeface="ＭＳ Ｐゴシック" pitchFamily="34" charset="-128"/>
              <a:cs typeface="ＭＳ Ｐゴシック" pitchFamily="34" charset="-128"/>
            </a:endParaRPr>
          </a:p>
          <a:p>
            <a:pPr defTabSz="464149" eaLnBrk="1" hangingPunct="1">
              <a:spcBef>
                <a:spcPct val="0"/>
              </a:spcBef>
            </a:pPr>
            <a:r>
              <a:rPr lang="en-US" smtClean="0">
                <a:ea typeface="ＭＳ Ｐゴシック" pitchFamily="34" charset="-128"/>
                <a:cs typeface="ＭＳ Ｐゴシック" pitchFamily="34" charset="-128"/>
              </a:rPr>
              <a:t> </a:t>
            </a:r>
          </a:p>
          <a:p>
            <a:pPr defTabSz="464149" eaLnBrk="1" hangingPunct="1">
              <a:spcBef>
                <a:spcPct val="0"/>
              </a:spcBef>
            </a:pPr>
            <a:endParaRPr lang="en-US" smtClean="0">
              <a:ea typeface="ＭＳ Ｐゴシック" pitchFamily="34" charset="-128"/>
              <a:cs typeface="ＭＳ Ｐゴシック" pitchFamily="34" charset="-128"/>
            </a:endParaRPr>
          </a:p>
        </p:txBody>
      </p:sp>
      <p:sp>
        <p:nvSpPr>
          <p:cNvPr id="60421" name="Slide Number Placeholder 3"/>
          <p:cNvSpPr txBox="1">
            <a:spLocks noGrp="1"/>
          </p:cNvSpPr>
          <p:nvPr/>
        </p:nvSpPr>
        <p:spPr bwMode="auto">
          <a:xfrm>
            <a:off x="3884613" y="8829966"/>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69311AD2-4B2D-459A-9A18-E95FE3EF2F23}" type="slidenum">
              <a:rPr lang="en-US" sz="1200">
                <a:latin typeface="Calibri" pitchFamily="34" charset="0"/>
              </a:rPr>
              <a:pPr algn="r" eaLnBrk="1" hangingPunct="1"/>
              <a:t>19</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7"/>
          <p:cNvSpPr txBox="1">
            <a:spLocks noGrp="1" noChangeArrowheads="1"/>
          </p:cNvSpPr>
          <p:nvPr/>
        </p:nvSpPr>
        <p:spPr bwMode="auto">
          <a:xfrm>
            <a:off x="3884613" y="8829966"/>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4FA09DD4-E990-4C1A-8B41-CC12CAAC5EA6}" type="slidenum">
              <a:rPr lang="en-US" sz="1200"/>
              <a:pPr algn="r"/>
              <a:t>20</a:t>
            </a:fld>
            <a:endParaRPr lang="en-US" sz="1200"/>
          </a:p>
        </p:txBody>
      </p:sp>
      <p:sp>
        <p:nvSpPr>
          <p:cNvPr id="62467"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p:txBody>
          <a:bodyPr/>
          <a:lstStyle/>
          <a:p>
            <a:pPr eaLnBrk="1" hangingPunct="1">
              <a:buFontTx/>
              <a:buChar char="•"/>
              <a:defRPr/>
            </a:pPr>
            <a:r>
              <a:rPr lang="en-US" dirty="0" smtClean="0">
                <a:cs typeface="+mn-cs"/>
              </a:rPr>
              <a:t>The participation conditions apply to youth receiving extended KinGAP, extended AAP or NDNRLG (none of whom are NMDs) in addition to NMDs.</a:t>
            </a:r>
          </a:p>
          <a:p>
            <a:pPr eaLnBrk="1" hangingPunct="1">
              <a:spcBef>
                <a:spcPct val="0"/>
              </a:spcBef>
              <a:buFontTx/>
              <a:buChar char="•"/>
              <a:defRPr/>
            </a:pPr>
            <a:r>
              <a:rPr lang="en-US" dirty="0" smtClean="0">
                <a:cs typeface="+mn-cs"/>
              </a:rPr>
              <a:t>Affirmative obligation of SW to help youth maintain eligibility</a:t>
            </a:r>
          </a:p>
          <a:p>
            <a:pPr eaLnBrk="1" hangingPunct="1">
              <a:spcBef>
                <a:spcPct val="0"/>
              </a:spcBef>
              <a:buFontTx/>
              <a:buChar char="•"/>
              <a:defRPr/>
            </a:pPr>
            <a:r>
              <a:rPr lang="en-US" dirty="0" smtClean="0">
                <a:cs typeface="+mn-cs"/>
              </a:rPr>
              <a:t>If re-entering, the youth need not prove their eligibility right away, but must w/in 60 days. </a:t>
            </a:r>
          </a:p>
          <a:p>
            <a:pPr eaLnBrk="1" hangingPunct="1">
              <a:spcBef>
                <a:spcPct val="0"/>
              </a:spcBef>
              <a:buFontTx/>
              <a:buChar char="•"/>
              <a:defRPr/>
            </a:pPr>
            <a:r>
              <a:rPr lang="en-US" dirty="0" smtClean="0">
                <a:cs typeface="+mn-cs"/>
              </a:rPr>
              <a:t>NOT A CONDITION OF PAYMENT</a:t>
            </a:r>
          </a:p>
        </p:txBody>
      </p:sp>
      <p:sp>
        <p:nvSpPr>
          <p:cNvPr id="62469" name="Slide Number Placeholder 3"/>
          <p:cNvSpPr txBox="1">
            <a:spLocks noGrp="1"/>
          </p:cNvSpPr>
          <p:nvPr/>
        </p:nvSpPr>
        <p:spPr bwMode="auto">
          <a:xfrm>
            <a:off x="3884613" y="8829966"/>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625A8810-2A64-4F9A-B18B-9E26F3B0AE6A}" type="slidenum">
              <a:rPr lang="en-US" sz="1200">
                <a:latin typeface="Calibri" pitchFamily="34" charset="0"/>
              </a:rPr>
              <a:pPr algn="r"/>
              <a:t>20</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9:00 – 9:30 (slides</a:t>
            </a:r>
            <a:r>
              <a:rPr lang="en-US" baseline="0" dirty="0" smtClean="0"/>
              <a:t> #2-7)</a:t>
            </a:r>
            <a:endParaRPr lang="en-US" dirty="0" smtClean="0"/>
          </a:p>
          <a:p>
            <a:pPr marL="609423" lvl="1" indent="-166207">
              <a:buFont typeface="Arial" pitchFamily="34" charset="0"/>
              <a:buChar char="•"/>
            </a:pPr>
            <a:r>
              <a:rPr lang="en-US" dirty="0" smtClean="0"/>
              <a:t>This is a very brief overview (less than 1-2 minutes) – not an explanation of the each</a:t>
            </a:r>
            <a:r>
              <a:rPr lang="en-US" baseline="0" dirty="0" smtClean="0"/>
              <a:t> of the different placement options</a:t>
            </a:r>
          </a:p>
          <a:p>
            <a:pPr marL="609423" lvl="1" indent="-166207">
              <a:buFont typeface="Arial" pitchFamily="34" charset="0"/>
              <a:buChar char="•"/>
            </a:pPr>
            <a:r>
              <a:rPr lang="en-US" dirty="0" smtClean="0"/>
              <a:t>Discuss how the recent changes in law have given us more options</a:t>
            </a:r>
            <a:r>
              <a:rPr lang="en-US" baseline="0" dirty="0" smtClean="0"/>
              <a:t> for NDMs and how each provides something different for each young person</a:t>
            </a:r>
          </a:p>
          <a:p>
            <a:pPr marL="609423" lvl="1" indent="-166207">
              <a:buFont typeface="Arial" pitchFamily="34" charset="0"/>
              <a:buChar char="•"/>
            </a:pPr>
            <a:r>
              <a:rPr lang="en-US" baseline="0" dirty="0" smtClean="0"/>
              <a:t>Explain that our challenge is choosing, along with the youth, the option that best helps them to reach their goals</a:t>
            </a:r>
          </a:p>
          <a:p>
            <a:pPr marL="609423" lvl="1" indent="-166207">
              <a:buFont typeface="Arial" pitchFamily="34" charset="0"/>
              <a:buChar char="•"/>
            </a:pPr>
            <a:r>
              <a:rPr lang="en-US" baseline="0" dirty="0" smtClean="0"/>
              <a:t>Each EFC choice brings it’s own transition for the youth and the caregiver/provider</a:t>
            </a:r>
            <a:endParaRPr lang="en-US" dirty="0" smtClean="0"/>
          </a:p>
        </p:txBody>
      </p:sp>
      <p:sp>
        <p:nvSpPr>
          <p:cNvPr id="4" name="Slide Number Placeholder 3"/>
          <p:cNvSpPr>
            <a:spLocks noGrp="1"/>
          </p:cNvSpPr>
          <p:nvPr>
            <p:ph type="sldNum" sz="quarter" idx="10"/>
          </p:nvPr>
        </p:nvSpPr>
        <p:spPr/>
        <p:txBody>
          <a:bodyPr/>
          <a:lstStyle/>
          <a:p>
            <a:pPr>
              <a:defRPr/>
            </a:pPr>
            <a:fld id="{4200E7A9-831A-47F7-AE03-DF0DA861018B}" type="slidenum">
              <a:rPr lang="en-US" smtClean="0"/>
              <a:pPr>
                <a:defRPr/>
              </a:pPr>
              <a:t>24</a:t>
            </a:fld>
            <a:endParaRPr lang="en-US"/>
          </a:p>
        </p:txBody>
      </p:sp>
    </p:spTree>
    <p:extLst>
      <p:ext uri="{BB962C8B-B14F-4D97-AF65-F5344CB8AC3E}">
        <p14:creationId xmlns:p14="http://schemas.microsoft.com/office/powerpoint/2010/main" val="3210374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a:r>
            <a:r>
              <a:rPr lang="en-US" baseline="0" dirty="0" smtClean="0"/>
              <a:t> available only to NMD</a:t>
            </a:r>
          </a:p>
          <a:p>
            <a:r>
              <a:rPr lang="en-US" baseline="0" dirty="0" smtClean="0"/>
              <a:t>Modeled after existing THP+ programs</a:t>
            </a:r>
          </a:p>
          <a:p>
            <a:r>
              <a:rPr lang="en-US" baseline="0" dirty="0" smtClean="0"/>
              <a:t>Offer affordable housing and </a:t>
            </a:r>
            <a:r>
              <a:rPr lang="en-US" baseline="0" dirty="0" err="1" smtClean="0"/>
              <a:t>supporteve</a:t>
            </a:r>
            <a:r>
              <a:rPr lang="en-US" baseline="0" dirty="0" smtClean="0"/>
              <a:t> services in semi-supervised setting</a:t>
            </a:r>
          </a:p>
          <a:p>
            <a:r>
              <a:rPr lang="en-US" baseline="0" dirty="0" smtClean="0"/>
              <a:t>Single site, scattered/remote site or host family</a:t>
            </a:r>
          </a:p>
          <a:p>
            <a:r>
              <a:rPr lang="en-US" baseline="0" dirty="0" smtClean="0"/>
              <a:t>Ideal placement for youth unable to reside in FH but not yet ready for SILP</a:t>
            </a:r>
          </a:p>
          <a:p>
            <a:endParaRPr lang="en-US" baseline="0" dirty="0" smtClean="0"/>
          </a:p>
        </p:txBody>
      </p:sp>
      <p:sp>
        <p:nvSpPr>
          <p:cNvPr id="4" name="Slide Number Placeholder 3"/>
          <p:cNvSpPr>
            <a:spLocks noGrp="1"/>
          </p:cNvSpPr>
          <p:nvPr>
            <p:ph type="sldNum" sz="quarter" idx="10"/>
          </p:nvPr>
        </p:nvSpPr>
        <p:spPr/>
        <p:txBody>
          <a:bodyPr/>
          <a:lstStyle/>
          <a:p>
            <a:pPr>
              <a:defRPr/>
            </a:pPr>
            <a:fld id="{F92EA468-9444-4732-BC68-C981EC8DB94A}" type="slidenum">
              <a:rPr lang="en-US" smtClean="0"/>
              <a:pPr>
                <a:defRPr/>
              </a:pPr>
              <a:t>25</a:t>
            </a:fld>
            <a:endParaRPr lang="en-US"/>
          </a:p>
        </p:txBody>
      </p:sp>
    </p:spTree>
    <p:extLst>
      <p:ext uri="{BB962C8B-B14F-4D97-AF65-F5344CB8AC3E}">
        <p14:creationId xmlns:p14="http://schemas.microsoft.com/office/powerpoint/2010/main" val="2722820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ＭＳ Ｐゴシック" pitchFamily="34" charset="-128"/>
              </a:rPr>
              <a:t>Note that the process for SILP starts with the READINESS ASSESSMENT. </a:t>
            </a:r>
          </a:p>
        </p:txBody>
      </p:sp>
      <p:sp>
        <p:nvSpPr>
          <p:cNvPr id="788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4243" indent="-290093" eaLnBrk="0" hangingPunct="0">
              <a:defRPr>
                <a:solidFill>
                  <a:schemeClr val="tx1"/>
                </a:solidFill>
                <a:latin typeface="Arial" charset="0"/>
                <a:ea typeface="ＭＳ Ｐゴシック" pitchFamily="34" charset="-128"/>
              </a:defRPr>
            </a:lvl2pPr>
            <a:lvl3pPr marL="1160374" indent="-232075" eaLnBrk="0" hangingPunct="0">
              <a:defRPr>
                <a:solidFill>
                  <a:schemeClr val="tx1"/>
                </a:solidFill>
                <a:latin typeface="Arial" charset="0"/>
                <a:ea typeface="ＭＳ Ｐゴシック" pitchFamily="34" charset="-128"/>
              </a:defRPr>
            </a:lvl3pPr>
            <a:lvl4pPr marL="1624523" indent="-232075" eaLnBrk="0" hangingPunct="0">
              <a:defRPr>
                <a:solidFill>
                  <a:schemeClr val="tx1"/>
                </a:solidFill>
                <a:latin typeface="Arial" charset="0"/>
                <a:ea typeface="ＭＳ Ｐゴシック" pitchFamily="34" charset="-128"/>
              </a:defRPr>
            </a:lvl4pPr>
            <a:lvl5pPr marL="2088672" indent="-232075" eaLnBrk="0" hangingPunct="0">
              <a:defRPr>
                <a:solidFill>
                  <a:schemeClr val="tx1"/>
                </a:solidFill>
                <a:latin typeface="Arial" charset="0"/>
                <a:ea typeface="ＭＳ Ｐゴシック" pitchFamily="34" charset="-128"/>
              </a:defRPr>
            </a:lvl5pPr>
            <a:lvl6pPr marL="2552822" indent="-232075" eaLnBrk="0" fontAlgn="base" hangingPunct="0">
              <a:spcBef>
                <a:spcPct val="0"/>
              </a:spcBef>
              <a:spcAft>
                <a:spcPct val="0"/>
              </a:spcAft>
              <a:defRPr>
                <a:solidFill>
                  <a:schemeClr val="tx1"/>
                </a:solidFill>
                <a:latin typeface="Arial" charset="0"/>
                <a:ea typeface="ＭＳ Ｐゴシック" pitchFamily="34" charset="-128"/>
              </a:defRPr>
            </a:lvl6pPr>
            <a:lvl7pPr marL="3016971" indent="-232075" eaLnBrk="0" fontAlgn="base" hangingPunct="0">
              <a:spcBef>
                <a:spcPct val="0"/>
              </a:spcBef>
              <a:spcAft>
                <a:spcPct val="0"/>
              </a:spcAft>
              <a:defRPr>
                <a:solidFill>
                  <a:schemeClr val="tx1"/>
                </a:solidFill>
                <a:latin typeface="Arial" charset="0"/>
                <a:ea typeface="ＭＳ Ｐゴシック" pitchFamily="34" charset="-128"/>
              </a:defRPr>
            </a:lvl7pPr>
            <a:lvl8pPr marL="3481121" indent="-232075" eaLnBrk="0" fontAlgn="base" hangingPunct="0">
              <a:spcBef>
                <a:spcPct val="0"/>
              </a:spcBef>
              <a:spcAft>
                <a:spcPct val="0"/>
              </a:spcAft>
              <a:defRPr>
                <a:solidFill>
                  <a:schemeClr val="tx1"/>
                </a:solidFill>
                <a:latin typeface="Arial" charset="0"/>
                <a:ea typeface="ＭＳ Ｐゴシック" pitchFamily="34" charset="-128"/>
              </a:defRPr>
            </a:lvl8pPr>
            <a:lvl9pPr marL="3945270" indent="-232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00A73D6-D526-4000-9B08-413686B65BDE}" type="slidenum">
              <a:rPr lang="en-US" smtClean="0"/>
              <a:pPr eaLnBrk="1" hangingPunct="1"/>
              <a:t>26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D86CA3-E41C-4FC8-B28D-FAA5B37D80A1}" type="datetime1">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C9D134-ADB2-4B72-B2D1-06061424B0D9}"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9832D8-E8CA-4204-8082-54AF9ED7FFAC}" type="datetime1">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C9D134-ADB2-4B72-B2D1-06061424B0D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70432C-F4BB-4104-B5DF-667095F8C88D}" type="datetime1">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C9D134-ADB2-4B72-B2D1-06061424B0D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806F6A-3ACD-48E2-A72C-7B3E1D589AD5}" type="datetime1">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C9D134-ADB2-4B72-B2D1-06061424B0D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DF2EC1-605F-4770-8A38-63C37F31A3E0}" type="datetime1">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C9D134-ADB2-4B72-B2D1-06061424B0D9}"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974411-2E40-42AE-923C-3C07F8CBDEA8}" type="datetime1">
              <a:rPr lang="en-US" smtClean="0"/>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C9D134-ADB2-4B72-B2D1-06061424B0D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13ED44-B2C6-4D7E-8DF1-AC96BFEB3181}" type="datetime1">
              <a:rPr lang="en-US" smtClean="0"/>
              <a:t>3/3/2016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C9D134-ADB2-4B72-B2D1-06061424B0D9}"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0E9FB1-B91D-442B-8779-8F98A4B5F238}" type="datetime1">
              <a:rPr lang="en-US" smtClean="0"/>
              <a:t>3/3/2016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C9D134-ADB2-4B72-B2D1-06061424B0D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EC86C-DFF7-420E-9545-7BC466FCF93C}" type="datetime1">
              <a:rPr lang="en-US" smtClean="0"/>
              <a:t>3/3/2016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C9D134-ADB2-4B72-B2D1-06061424B0D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093579-19CA-43FF-84AF-409E84EBAE2C}" type="datetime1">
              <a:rPr lang="en-US" smtClean="0"/>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C9D134-ADB2-4B72-B2D1-06061424B0D9}"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22D46-B087-4E67-ABFD-5A9CE603BD9D}" type="datetime1">
              <a:rPr lang="en-US" smtClean="0"/>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C9D134-ADB2-4B72-B2D1-06061424B0D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BD85D46-B2B3-47F5-9D52-C0674D0C0779}" type="datetime1">
              <a:rPr lang="en-US" smtClean="0"/>
              <a:t>3/3/2016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3C9D134-ADB2-4B72-B2D1-06061424B0D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hafee.csac.ca.gov/" TargetMode="External"/><Relationship Id="rId2" Type="http://schemas.openxmlformats.org/officeDocument/2006/relationships/hyperlink" Target="http://www.cacollegepathways.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servicelocator.org/program_search.asp?prgcat=1&amp;officeType_1=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teenparent.ne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hyperlink" Target="kids-alliance.or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0"/>
            <a:ext cx="8229600" cy="990600"/>
          </a:xfrm>
        </p:spPr>
        <p:txBody>
          <a:bodyPr>
            <a:normAutofit fontScale="90000"/>
          </a:bodyPr>
          <a:lstStyle/>
          <a:p>
            <a:pPr algn="ctr"/>
            <a:r>
              <a:rPr lang="en-US" sz="5000" dirty="0" smtClean="0">
                <a:latin typeface="Calibri" pitchFamily="34" charset="0"/>
              </a:rPr>
              <a:t>Supporting Transition Age Foster Youth (TAY): Challenges and Opportunities</a:t>
            </a:r>
            <a:endParaRPr lang="en-US" sz="5000" dirty="0">
              <a:latin typeface="Calibri"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1116" y="609600"/>
            <a:ext cx="4001808" cy="2057400"/>
          </a:xfrm>
          <a:prstGeom prst="rect">
            <a:avLst/>
          </a:prstGeom>
        </p:spPr>
      </p:pic>
    </p:spTree>
    <p:extLst>
      <p:ext uri="{BB962C8B-B14F-4D97-AF65-F5344CB8AC3E}">
        <p14:creationId xmlns:p14="http://schemas.microsoft.com/office/powerpoint/2010/main" val="3506442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Independent Living Program Housing</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Each county handles housing resources differently.</a:t>
            </a:r>
          </a:p>
          <a:p>
            <a:r>
              <a:rPr lang="en-US" dirty="0" smtClean="0"/>
              <a:t>All have different requirements for consideration but most require youth to either be in school or employed with the priority usually being to save as money much as possible.</a:t>
            </a:r>
          </a:p>
          <a:p>
            <a:r>
              <a:rPr lang="en-US" dirty="0" smtClean="0"/>
              <a:t>All programs have rules about guests, cleanliness, saving and curfews. </a:t>
            </a:r>
          </a:p>
          <a:p>
            <a:r>
              <a:rPr lang="en-US" dirty="0" smtClean="0"/>
              <a:t>Youth can usually live in the housing programs for up to 36 months, but again that varies by location and provider. </a:t>
            </a:r>
          </a:p>
          <a:p>
            <a:r>
              <a:rPr lang="en-US" dirty="0" smtClean="0"/>
              <a:t>The goal is to build self sufficiency. They have supportive adults to help with life skills. </a:t>
            </a:r>
          </a:p>
          <a:p>
            <a:pPr lvl="1"/>
            <a:r>
              <a:rPr lang="en-US" b="1" dirty="0" smtClean="0"/>
              <a:t>Transitional Housing Program Placement. (THPP) 	</a:t>
            </a:r>
          </a:p>
          <a:p>
            <a:pPr lvl="2"/>
            <a:r>
              <a:rPr lang="en-US" dirty="0" smtClean="0"/>
              <a:t>For youth 16-18.</a:t>
            </a:r>
          </a:p>
          <a:p>
            <a:pPr lvl="1"/>
            <a:r>
              <a:rPr lang="en-US" b="1" dirty="0" smtClean="0"/>
              <a:t>Transitional Housing Program (THP)</a:t>
            </a:r>
          </a:p>
          <a:p>
            <a:pPr lvl="2"/>
            <a:r>
              <a:rPr lang="en-US" dirty="0" smtClean="0"/>
              <a:t>For youth ages 18-21.</a:t>
            </a:r>
            <a:endParaRPr lang="en-US" dirty="0"/>
          </a:p>
          <a:p>
            <a:pPr lvl="2"/>
            <a:r>
              <a:rPr lang="en-US" dirty="0" smtClean="0"/>
              <a:t>Typically with a closed dependency case. </a:t>
            </a:r>
          </a:p>
          <a:p>
            <a:pPr lvl="2"/>
            <a:r>
              <a:rPr lang="en-US" dirty="0" smtClean="0"/>
              <a:t>Some offer 1 youth per bedroom others have youth share a bedroom, like a dorm room.</a:t>
            </a:r>
          </a:p>
          <a:p>
            <a:pPr lvl="1"/>
            <a:r>
              <a:rPr lang="en-US" b="1" dirty="0" smtClean="0"/>
              <a:t>Transitional Housing Program Plus (THP+) </a:t>
            </a:r>
          </a:p>
          <a:p>
            <a:pPr lvl="2"/>
            <a:r>
              <a:rPr lang="en-US" dirty="0" smtClean="0"/>
              <a:t>For youth ages 18-24.</a:t>
            </a:r>
          </a:p>
          <a:p>
            <a:pPr lvl="2"/>
            <a:r>
              <a:rPr lang="en-US" dirty="0" smtClean="0"/>
              <a:t>Optional, not all counties have this housing program available. </a:t>
            </a:r>
          </a:p>
        </p:txBody>
      </p:sp>
    </p:spTree>
    <p:extLst>
      <p:ext uri="{BB962C8B-B14F-4D97-AF65-F5344CB8AC3E}">
        <p14:creationId xmlns:p14="http://schemas.microsoft.com/office/powerpoint/2010/main" val="2546222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Education Challenges</a:t>
            </a:r>
            <a:endParaRPr lang="en-US" b="1" dirty="0"/>
          </a:p>
        </p:txBody>
      </p:sp>
      <p:sp>
        <p:nvSpPr>
          <p:cNvPr id="3" name="Content Placeholder 2"/>
          <p:cNvSpPr>
            <a:spLocks noGrp="1"/>
          </p:cNvSpPr>
          <p:nvPr>
            <p:ph idx="1"/>
          </p:nvPr>
        </p:nvSpPr>
        <p:spPr/>
        <p:txBody>
          <a:bodyPr/>
          <a:lstStyle/>
          <a:p>
            <a:r>
              <a:rPr lang="en-US" sz="2000" dirty="0" smtClean="0"/>
              <a:t>Like all students youth need to maintain a 2.0 GPA to remain eligible for Federal Student Aid.	</a:t>
            </a:r>
          </a:p>
          <a:p>
            <a:r>
              <a:rPr lang="en-US" sz="2000" dirty="0" smtClean="0"/>
              <a:t>TAY have to juggle employment, school, and often partake in other activities to remain in their housing programs.</a:t>
            </a:r>
          </a:p>
          <a:p>
            <a:pPr lvl="2"/>
            <a:r>
              <a:rPr lang="en-US" dirty="0" smtClean="0"/>
              <a:t>They struggle with time management so this presents a challenge. </a:t>
            </a:r>
          </a:p>
          <a:p>
            <a:pPr lvl="2"/>
            <a:r>
              <a:rPr lang="en-US" dirty="0" smtClean="0"/>
              <a:t>They also rely on public transportation which can also be unreliable and not readily available depending on where they live.</a:t>
            </a:r>
          </a:p>
          <a:p>
            <a:pPr lvl="2"/>
            <a:r>
              <a:rPr lang="en-US" dirty="0" smtClean="0"/>
              <a:t>Most resources and supports offered to TAY have an age limit of 21 giving youth a limited amount of time to access the necessary resources. </a:t>
            </a:r>
          </a:p>
          <a:p>
            <a:pPr marL="548640" lvl="2" indent="0">
              <a:buNone/>
            </a:pPr>
            <a:endParaRPr lang="en-US" dirty="0"/>
          </a:p>
        </p:txBody>
      </p:sp>
    </p:spTree>
    <p:extLst>
      <p:ext uri="{BB962C8B-B14F-4D97-AF65-F5344CB8AC3E}">
        <p14:creationId xmlns:p14="http://schemas.microsoft.com/office/powerpoint/2010/main" val="1255407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944562"/>
          </a:xfrm>
        </p:spPr>
        <p:txBody>
          <a:bodyPr>
            <a:normAutofit/>
          </a:bodyPr>
          <a:lstStyle/>
          <a:p>
            <a:pPr algn="ctr"/>
            <a:r>
              <a:rPr lang="en-US" b="1" dirty="0" smtClean="0">
                <a:cs typeface="Calibri" panose="020F0502020204030204" pitchFamily="34" charset="0"/>
              </a:rPr>
              <a:t>Education  Resources </a:t>
            </a:r>
            <a:endParaRPr lang="en-US" b="1" dirty="0">
              <a:cs typeface="Calibri" panose="020F0502020204030204" pitchFamily="34" charset="0"/>
            </a:endParaRPr>
          </a:p>
        </p:txBody>
      </p:sp>
      <p:sp>
        <p:nvSpPr>
          <p:cNvPr id="3" name="Content Placeholder 2"/>
          <p:cNvSpPr>
            <a:spLocks noGrp="1"/>
          </p:cNvSpPr>
          <p:nvPr>
            <p:ph idx="1"/>
          </p:nvPr>
        </p:nvSpPr>
        <p:spPr>
          <a:xfrm>
            <a:off x="685800" y="1676400"/>
            <a:ext cx="8077200" cy="4800600"/>
          </a:xfrm>
        </p:spPr>
        <p:txBody>
          <a:bodyPr>
            <a:normAutofit lnSpcReduction="10000"/>
          </a:bodyPr>
          <a:lstStyle/>
          <a:p>
            <a:r>
              <a:rPr lang="en-US" dirty="0" smtClean="0"/>
              <a:t>Education Financial Support</a:t>
            </a:r>
          </a:p>
          <a:p>
            <a:pPr lvl="1"/>
            <a:r>
              <a:rPr lang="en-US" sz="1900" dirty="0" smtClean="0"/>
              <a:t>High school completion, such as diploma plus, </a:t>
            </a:r>
            <a:r>
              <a:rPr lang="en-US" sz="1900" dirty="0" err="1" smtClean="0"/>
              <a:t>HiSET</a:t>
            </a:r>
            <a:r>
              <a:rPr lang="en-US" sz="1900" dirty="0" smtClean="0"/>
              <a:t> (formerly knows as the GED) prep and test</a:t>
            </a:r>
          </a:p>
          <a:p>
            <a:pPr lvl="1"/>
            <a:r>
              <a:rPr lang="en-US" sz="1900" dirty="0" smtClean="0"/>
              <a:t>Vocational education, such as tuition, tools, uniforms, dues</a:t>
            </a:r>
          </a:p>
          <a:p>
            <a:pPr lvl="1"/>
            <a:r>
              <a:rPr lang="en-US" sz="1900" dirty="0" smtClean="0"/>
              <a:t>College</a:t>
            </a:r>
          </a:p>
          <a:p>
            <a:pPr lvl="2"/>
            <a:r>
              <a:rPr lang="en-US" sz="1900" dirty="0" smtClean="0"/>
              <a:t>Board of Governor’s Tuition Waiver for community college (including trade programs) This is statewide and not only available for foster youth.</a:t>
            </a:r>
          </a:p>
          <a:p>
            <a:pPr lvl="1"/>
            <a:r>
              <a:rPr lang="en-US" sz="1900" dirty="0" smtClean="0"/>
              <a:t>“Unmet need” after financial aid determination for college or vocational school </a:t>
            </a:r>
            <a:endParaRPr lang="en-US" sz="1700" dirty="0" smtClean="0"/>
          </a:p>
          <a:p>
            <a:pPr lvl="2"/>
            <a:r>
              <a:rPr lang="en-US" sz="1700" dirty="0" smtClean="0"/>
              <a:t>This will vary by county and budget, some counties can pay for an unmet need in a students financial aid package if they have tried accessing all other types of funding</a:t>
            </a:r>
            <a:endParaRPr lang="en-US" sz="1900" dirty="0" smtClean="0"/>
          </a:p>
          <a:p>
            <a:pPr lvl="1"/>
            <a:r>
              <a:rPr lang="en-US" sz="1900" dirty="0" smtClean="0"/>
              <a:t>Good post-secondary resource: </a:t>
            </a:r>
            <a:r>
              <a:rPr lang="en-US" dirty="0" smtClean="0">
                <a:hlinkClick r:id="rId2"/>
              </a:rPr>
              <a:t> www.cacollegepathways.org</a:t>
            </a:r>
            <a:r>
              <a:rPr lang="en-US" dirty="0" smtClean="0"/>
              <a:t> </a:t>
            </a:r>
          </a:p>
          <a:p>
            <a:pPr lvl="1"/>
            <a:r>
              <a:rPr lang="en-US" dirty="0" smtClean="0"/>
              <a:t>Youth can also apply for the Chafee Grant and receive up to $5000 a year for school.  Eligibility requirements and the application can be found here</a:t>
            </a:r>
            <a:r>
              <a:rPr lang="en-US" dirty="0"/>
              <a:t>: </a:t>
            </a:r>
            <a:r>
              <a:rPr lang="en-US" dirty="0">
                <a:hlinkClick r:id="rId3"/>
              </a:rPr>
              <a:t>https://www.chafee.csac.ca.gov</a:t>
            </a:r>
            <a:r>
              <a:rPr lang="en-US" dirty="0" smtClean="0">
                <a:hlinkClick r:id="rId3"/>
              </a:rPr>
              <a:t>/</a:t>
            </a:r>
            <a:r>
              <a:rPr lang="en-US" dirty="0" smtClean="0"/>
              <a:t> </a:t>
            </a:r>
            <a:endParaRPr lang="en-US" dirty="0"/>
          </a:p>
          <a:p>
            <a:pPr marL="274320" lvl="1" indent="0">
              <a:buNone/>
            </a:pPr>
            <a:endParaRPr lang="en-US" sz="2400" dirty="0" smtClean="0"/>
          </a:p>
          <a:p>
            <a:pPr lvl="2"/>
            <a:endParaRPr lang="en-US" sz="2200" dirty="0" smtClean="0"/>
          </a:p>
          <a:p>
            <a:pPr marL="320040" lvl="1"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194031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Employment Challenges</a:t>
            </a:r>
            <a:endParaRPr lang="en-US" b="1" dirty="0"/>
          </a:p>
        </p:txBody>
      </p:sp>
      <p:sp>
        <p:nvSpPr>
          <p:cNvPr id="3" name="Content Placeholder 2"/>
          <p:cNvSpPr>
            <a:spLocks noGrp="1"/>
          </p:cNvSpPr>
          <p:nvPr>
            <p:ph idx="1"/>
          </p:nvPr>
        </p:nvSpPr>
        <p:spPr/>
        <p:txBody>
          <a:bodyPr/>
          <a:lstStyle/>
          <a:p>
            <a:r>
              <a:rPr lang="en-US" dirty="0" smtClean="0"/>
              <a:t>Not all counties prioritize employment opportunities for foster youth. </a:t>
            </a:r>
          </a:p>
          <a:p>
            <a:r>
              <a:rPr lang="en-US" dirty="0" smtClean="0"/>
              <a:t>Youth don’t always have access to vital docs needed to be hired such as:</a:t>
            </a:r>
          </a:p>
          <a:p>
            <a:pPr lvl="1"/>
            <a:r>
              <a:rPr lang="en-US" dirty="0" smtClean="0"/>
              <a:t>Government issued ID</a:t>
            </a:r>
          </a:p>
          <a:p>
            <a:pPr lvl="1"/>
            <a:r>
              <a:rPr lang="en-US" dirty="0" smtClean="0"/>
              <a:t>Birth Certificate</a:t>
            </a:r>
          </a:p>
          <a:p>
            <a:pPr lvl="1"/>
            <a:r>
              <a:rPr lang="en-US" dirty="0" smtClean="0"/>
              <a:t>Social Security Card</a:t>
            </a:r>
          </a:p>
          <a:p>
            <a:r>
              <a:rPr lang="en-US" dirty="0" smtClean="0"/>
              <a:t>Transportation can be an issue if the county the youth resides in doesn’t have funding for bus passes or tokens. </a:t>
            </a:r>
          </a:p>
          <a:p>
            <a:r>
              <a:rPr lang="en-US" dirty="0" smtClean="0"/>
              <a:t>Youth don’t always have the support or tools needed to be successful employees. </a:t>
            </a:r>
          </a:p>
        </p:txBody>
      </p:sp>
    </p:spTree>
    <p:extLst>
      <p:ext uri="{BB962C8B-B14F-4D97-AF65-F5344CB8AC3E}">
        <p14:creationId xmlns:p14="http://schemas.microsoft.com/office/powerpoint/2010/main" val="3721908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Employment Resources  </a:t>
            </a:r>
            <a:endParaRPr lang="en-US" b="1" dirty="0"/>
          </a:p>
        </p:txBody>
      </p:sp>
      <p:sp>
        <p:nvSpPr>
          <p:cNvPr id="3" name="Content Placeholder 2"/>
          <p:cNvSpPr>
            <a:spLocks noGrp="1"/>
          </p:cNvSpPr>
          <p:nvPr>
            <p:ph idx="1"/>
          </p:nvPr>
        </p:nvSpPr>
        <p:spPr/>
        <p:txBody>
          <a:bodyPr/>
          <a:lstStyle/>
          <a:p>
            <a:r>
              <a:rPr lang="en-US" dirty="0" smtClean="0"/>
              <a:t>WIOA Youth Programs</a:t>
            </a:r>
          </a:p>
          <a:p>
            <a:pPr lvl="1"/>
            <a:r>
              <a:rPr lang="en-US" dirty="0" smtClean="0"/>
              <a:t>Serve disconnected youth ages 16-24, this is a statewide resource.</a:t>
            </a:r>
          </a:p>
          <a:p>
            <a:pPr lvl="1"/>
            <a:r>
              <a:rPr lang="en-US" dirty="0" smtClean="0"/>
              <a:t>Prioritize employment opportunities and prepare youth through various workshops and 1:1 support.</a:t>
            </a:r>
          </a:p>
          <a:p>
            <a:pPr lvl="1"/>
            <a:r>
              <a:rPr lang="en-US" dirty="0" smtClean="0"/>
              <a:t>Waiver available to serve foster youth even if they aren’t disconnected.</a:t>
            </a:r>
          </a:p>
          <a:p>
            <a:pPr lvl="1"/>
            <a:r>
              <a:rPr lang="en-US" dirty="0">
                <a:hlinkClick r:id="rId2"/>
              </a:rPr>
              <a:t>http://</a:t>
            </a:r>
            <a:r>
              <a:rPr lang="en-US" dirty="0" smtClean="0">
                <a:hlinkClick r:id="rId2"/>
              </a:rPr>
              <a:t>www.servicelocator.org/program_search.asp?prgcat=1&amp;officeType_1=0</a:t>
            </a:r>
            <a:r>
              <a:rPr lang="en-US" dirty="0" smtClean="0"/>
              <a:t> </a:t>
            </a:r>
          </a:p>
          <a:p>
            <a:pPr lvl="1"/>
            <a:r>
              <a:rPr lang="en-US" dirty="0" smtClean="0"/>
              <a:t> other names for these programs are:</a:t>
            </a:r>
          </a:p>
          <a:p>
            <a:pPr lvl="2"/>
            <a:r>
              <a:rPr lang="en-US" dirty="0" smtClean="0"/>
              <a:t>Work Source Centers</a:t>
            </a:r>
          </a:p>
          <a:p>
            <a:pPr lvl="2"/>
            <a:r>
              <a:rPr lang="en-US" dirty="0" smtClean="0"/>
              <a:t>Youth Source Centers</a:t>
            </a:r>
          </a:p>
          <a:p>
            <a:pPr lvl="2"/>
            <a:r>
              <a:rPr lang="en-US" dirty="0" smtClean="0"/>
              <a:t>America’s Job Centers</a:t>
            </a:r>
          </a:p>
        </p:txBody>
      </p:sp>
    </p:spTree>
    <p:extLst>
      <p:ext uri="{BB962C8B-B14F-4D97-AF65-F5344CB8AC3E}">
        <p14:creationId xmlns:p14="http://schemas.microsoft.com/office/powerpoint/2010/main" val="89688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Extended Foster Care/AB12</a:t>
            </a:r>
            <a:endParaRPr lang="en-US" dirty="0"/>
          </a:p>
        </p:txBody>
      </p:sp>
      <p:sp>
        <p:nvSpPr>
          <p:cNvPr id="3" name="Text Placeholder 2"/>
          <p:cNvSpPr>
            <a:spLocks noGrp="1"/>
          </p:cNvSpPr>
          <p:nvPr>
            <p:ph type="body" idx="1"/>
          </p:nvPr>
        </p:nvSpPr>
        <p:spPr/>
        <p:txBody>
          <a:bodyPr/>
          <a:lstStyle/>
          <a:p>
            <a:r>
              <a:rPr lang="en-US" dirty="0" smtClean="0"/>
              <a:t>Not just a rent check.</a:t>
            </a:r>
            <a:endParaRPr lang="en-US" dirty="0"/>
          </a:p>
        </p:txBody>
      </p:sp>
    </p:spTree>
    <p:extLst>
      <p:ext uri="{BB962C8B-B14F-4D97-AF65-F5344CB8AC3E}">
        <p14:creationId xmlns:p14="http://schemas.microsoft.com/office/powerpoint/2010/main" val="3240059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r>
              <a:rPr lang="en-US" altLang="en-US" sz="4200" dirty="0" smtClean="0"/>
              <a:t>Extended Foster Care Goals </a:t>
            </a:r>
          </a:p>
        </p:txBody>
      </p:sp>
      <p:sp>
        <p:nvSpPr>
          <p:cNvPr id="4099" name="Content Placeholder 2"/>
          <p:cNvSpPr>
            <a:spLocks noGrp="1"/>
          </p:cNvSpPr>
          <p:nvPr>
            <p:ph idx="1"/>
          </p:nvPr>
        </p:nvSpPr>
        <p:spPr/>
        <p:txBody>
          <a:bodyPr/>
          <a:lstStyle/>
          <a:p>
            <a:pPr marL="514350" indent="-514350" eaLnBrk="1" hangingPunct="1">
              <a:lnSpc>
                <a:spcPct val="80000"/>
              </a:lnSpc>
              <a:spcAft>
                <a:spcPct val="45000"/>
              </a:spcAft>
              <a:buClr>
                <a:schemeClr val="accent1"/>
              </a:buClr>
              <a:buSzPct val="150000"/>
              <a:buFontTx/>
              <a:buChar char="•"/>
            </a:pPr>
            <a:r>
              <a:rPr lang="en-US" altLang="en-US" sz="2000" smtClean="0"/>
              <a:t>Help youth establish lifelong connections to caring adults before transitioning to full independence</a:t>
            </a:r>
          </a:p>
          <a:p>
            <a:pPr marL="514350" indent="-514350" eaLnBrk="1" hangingPunct="1">
              <a:lnSpc>
                <a:spcPct val="80000"/>
              </a:lnSpc>
              <a:spcAft>
                <a:spcPct val="45000"/>
              </a:spcAft>
              <a:buClr>
                <a:schemeClr val="accent1"/>
              </a:buClr>
              <a:buSzPct val="150000"/>
              <a:buFontTx/>
              <a:buChar char="•"/>
            </a:pPr>
            <a:r>
              <a:rPr lang="en-US" altLang="en-US" sz="2000" smtClean="0"/>
              <a:t>Create a collaborative youth-centered environment</a:t>
            </a:r>
          </a:p>
          <a:p>
            <a:pPr marL="514350" indent="-514350" eaLnBrk="1" hangingPunct="1">
              <a:lnSpc>
                <a:spcPct val="80000"/>
              </a:lnSpc>
              <a:spcAft>
                <a:spcPct val="45000"/>
              </a:spcAft>
              <a:buClr>
                <a:schemeClr val="accent1"/>
              </a:buClr>
              <a:buSzPct val="150000"/>
              <a:buFontTx/>
              <a:buChar char="•"/>
            </a:pPr>
            <a:r>
              <a:rPr lang="en-US" altLang="en-US" sz="2000" smtClean="0"/>
              <a:t>Work proactively with youth in developing and reaching their independent living goals</a:t>
            </a:r>
          </a:p>
          <a:p>
            <a:pPr marL="514350" indent="-514350" eaLnBrk="1" hangingPunct="1">
              <a:lnSpc>
                <a:spcPct val="80000"/>
              </a:lnSpc>
              <a:spcAft>
                <a:spcPct val="45000"/>
              </a:spcAft>
              <a:buClr>
                <a:schemeClr val="accent1"/>
              </a:buClr>
              <a:buSzPct val="150000"/>
              <a:buFontTx/>
              <a:buChar char="•"/>
            </a:pPr>
            <a:r>
              <a:rPr lang="en-US" altLang="en-US" sz="2000" smtClean="0"/>
              <a:t>Allow youth to gain real life experience with independence and allow them to learn from their mistakes</a:t>
            </a:r>
          </a:p>
          <a:p>
            <a:pPr marL="514350" indent="-514350" eaLnBrk="1" hangingPunct="1">
              <a:lnSpc>
                <a:spcPct val="80000"/>
              </a:lnSpc>
              <a:spcAft>
                <a:spcPct val="45000"/>
              </a:spcAft>
              <a:buClr>
                <a:schemeClr val="accent1"/>
              </a:buClr>
              <a:buSzPct val="150000"/>
              <a:buFontTx/>
              <a:buChar char="•"/>
            </a:pPr>
            <a:r>
              <a:rPr lang="en-US" altLang="en-US" sz="2000" smtClean="0"/>
              <a:t>Provide a safety net for the most vulnerable youth so they can be successful as independent adults</a:t>
            </a:r>
          </a:p>
          <a:p>
            <a:pPr marL="514350" indent="-514350" eaLnBrk="1" hangingPunct="1">
              <a:lnSpc>
                <a:spcPct val="80000"/>
              </a:lnSpc>
              <a:spcAft>
                <a:spcPct val="45000"/>
              </a:spcAft>
              <a:buClr>
                <a:schemeClr val="accent1"/>
              </a:buClr>
              <a:buSzPct val="150000"/>
              <a:buFontTx/>
              <a:buChar char="•"/>
            </a:pPr>
            <a:r>
              <a:rPr lang="en-US" altLang="en-US" sz="2000" smtClean="0"/>
              <a:t>Promotes permanency for foster youth</a:t>
            </a:r>
          </a:p>
        </p:txBody>
      </p:sp>
    </p:spTree>
    <p:extLst>
      <p:ext uri="{BB962C8B-B14F-4D97-AF65-F5344CB8AC3E}">
        <p14:creationId xmlns:p14="http://schemas.microsoft.com/office/powerpoint/2010/main" val="2007690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77200" cy="990600"/>
          </a:xfrm>
        </p:spPr>
        <p:txBody>
          <a:bodyPr>
            <a:normAutofit/>
          </a:bodyPr>
          <a:lstStyle/>
          <a:p>
            <a:pPr algn="ctr"/>
            <a:r>
              <a:rPr lang="en-US" b="1" dirty="0" smtClean="0">
                <a:latin typeface="Calibri" panose="020F0502020204030204" pitchFamily="34" charset="0"/>
                <a:cs typeface="Calibri" panose="020F0502020204030204" pitchFamily="34" charset="0"/>
              </a:rPr>
              <a:t>Acronyms</a:t>
            </a:r>
            <a:r>
              <a:rPr lang="en-US" b="1" dirty="0" smtClean="0">
                <a:latin typeface="Bodoni MT" pitchFamily="18" charset="0"/>
              </a:rPr>
              <a:t> </a:t>
            </a:r>
            <a:endParaRPr lang="en-US" b="1" dirty="0">
              <a:latin typeface="Bodoni MT" pitchFamily="18" charset="0"/>
            </a:endParaRPr>
          </a:p>
        </p:txBody>
      </p:sp>
      <p:sp>
        <p:nvSpPr>
          <p:cNvPr id="3" name="Content Placeholder 2"/>
          <p:cNvSpPr>
            <a:spLocks noGrp="1"/>
          </p:cNvSpPr>
          <p:nvPr>
            <p:ph sz="quarter" idx="1"/>
          </p:nvPr>
        </p:nvSpPr>
        <p:spPr>
          <a:xfrm>
            <a:off x="457200" y="1524000"/>
            <a:ext cx="8229600" cy="4876800"/>
          </a:xfrm>
        </p:spPr>
        <p:txBody>
          <a:bodyPr>
            <a:normAutofit/>
          </a:bodyPr>
          <a:lstStyle/>
          <a:p>
            <a:r>
              <a:rPr lang="en-US" sz="2600" dirty="0" smtClean="0">
                <a:cs typeface="Arial" pitchFamily="34" charset="0"/>
              </a:rPr>
              <a:t>EFC: Extended Foster Care</a:t>
            </a:r>
          </a:p>
          <a:p>
            <a:r>
              <a:rPr lang="en-US" sz="2600" dirty="0" smtClean="0">
                <a:cs typeface="Arial" pitchFamily="34" charset="0"/>
              </a:rPr>
              <a:t>NMD: Non-minor Dependent</a:t>
            </a:r>
          </a:p>
          <a:p>
            <a:r>
              <a:rPr lang="en-US" sz="2600" dirty="0">
                <a:cs typeface="Arial" pitchFamily="34" charset="0"/>
              </a:rPr>
              <a:t>MA:  Mutual Agreement</a:t>
            </a:r>
          </a:p>
          <a:p>
            <a:r>
              <a:rPr lang="en-US" sz="2600" dirty="0">
                <a:cs typeface="Arial" pitchFamily="34" charset="0"/>
              </a:rPr>
              <a:t>VRA: Voluntary Reentry Agreement</a:t>
            </a:r>
          </a:p>
          <a:p>
            <a:r>
              <a:rPr lang="en-US" sz="2600" dirty="0">
                <a:cs typeface="Arial" pitchFamily="34" charset="0"/>
              </a:rPr>
              <a:t>TILP: Transitional Independent Living Plan</a:t>
            </a:r>
          </a:p>
          <a:p>
            <a:r>
              <a:rPr lang="en-US" sz="2600" dirty="0" smtClean="0">
                <a:cs typeface="Arial" pitchFamily="34" charset="0"/>
              </a:rPr>
              <a:t>THP+FC: Transitional Housing Program Plus Foster Care</a:t>
            </a:r>
          </a:p>
          <a:p>
            <a:r>
              <a:rPr lang="en-US" sz="2600" dirty="0" smtClean="0">
                <a:cs typeface="Arial" pitchFamily="34" charset="0"/>
              </a:rPr>
              <a:t>SILP</a:t>
            </a:r>
            <a:r>
              <a:rPr lang="en-US" sz="2600" dirty="0">
                <a:cs typeface="Arial" pitchFamily="34" charset="0"/>
              </a:rPr>
              <a:t>: Supervised Independent Living Placement</a:t>
            </a:r>
          </a:p>
          <a:p>
            <a:endParaRPr lang="en-US" sz="2600" dirty="0" smtClean="0">
              <a:cs typeface="Arial" pitchFamily="34" charset="0"/>
            </a:endParaRPr>
          </a:p>
        </p:txBody>
      </p:sp>
    </p:spTree>
    <p:extLst>
      <p:ext uri="{BB962C8B-B14F-4D97-AF65-F5344CB8AC3E}">
        <p14:creationId xmlns:p14="http://schemas.microsoft.com/office/powerpoint/2010/main" val="826024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Extended Foster Care? </a:t>
            </a:r>
            <a:endParaRPr lang="en-US" b="1" dirty="0"/>
          </a:p>
        </p:txBody>
      </p:sp>
      <p:sp>
        <p:nvSpPr>
          <p:cNvPr id="3" name="Content Placeholder 2"/>
          <p:cNvSpPr>
            <a:spLocks noGrp="1"/>
          </p:cNvSpPr>
          <p:nvPr>
            <p:ph idx="1"/>
          </p:nvPr>
        </p:nvSpPr>
        <p:spPr/>
        <p:txBody>
          <a:bodyPr>
            <a:normAutofit/>
          </a:bodyPr>
          <a:lstStyle/>
          <a:p>
            <a:r>
              <a:rPr lang="en-US" sz="2800" dirty="0" smtClean="0"/>
              <a:t>In brief:</a:t>
            </a:r>
          </a:p>
          <a:p>
            <a:pPr lvl="1"/>
            <a:r>
              <a:rPr lang="en-US" sz="2300" dirty="0" smtClean="0"/>
              <a:t>Youth</a:t>
            </a:r>
            <a:r>
              <a:rPr lang="en-US" sz="2300" baseline="0" dirty="0" smtClean="0"/>
              <a:t> with an order for </a:t>
            </a:r>
            <a:r>
              <a:rPr lang="en-US" sz="2300" dirty="0" smtClean="0"/>
              <a:t>foster care placement on their</a:t>
            </a:r>
            <a:r>
              <a:rPr lang="en-US" sz="2300" baseline="0" dirty="0" smtClean="0"/>
              <a:t> </a:t>
            </a:r>
            <a:r>
              <a:rPr lang="en-US" sz="2300" dirty="0" smtClean="0"/>
              <a:t>18</a:t>
            </a:r>
            <a:r>
              <a:rPr lang="en-US" sz="2300" baseline="30000" dirty="0" smtClean="0"/>
              <a:t>th</a:t>
            </a:r>
            <a:r>
              <a:rPr lang="en-US" sz="2300" dirty="0" smtClean="0"/>
              <a:t> birthday can chose to stay in care until</a:t>
            </a:r>
            <a:r>
              <a:rPr lang="en-US" sz="2300" baseline="0" dirty="0" smtClean="0"/>
              <a:t> </a:t>
            </a:r>
            <a:r>
              <a:rPr lang="en-US" sz="2300" dirty="0" smtClean="0"/>
              <a:t>21 yrs.</a:t>
            </a:r>
          </a:p>
          <a:p>
            <a:pPr lvl="1"/>
            <a:r>
              <a:rPr lang="en-US" sz="2300" dirty="0" smtClean="0"/>
              <a:t>After 18, youth can leave care and re-enter as many times as needed until 21 yrs.</a:t>
            </a:r>
          </a:p>
          <a:p>
            <a:pPr lvl="1"/>
            <a:r>
              <a:rPr lang="en-US" sz="2300" dirty="0" smtClean="0"/>
              <a:t>What youth gets:</a:t>
            </a:r>
          </a:p>
          <a:p>
            <a:pPr lvl="2"/>
            <a:r>
              <a:rPr lang="en-US" sz="2000" dirty="0" smtClean="0"/>
              <a:t>Housing</a:t>
            </a:r>
          </a:p>
          <a:p>
            <a:pPr lvl="2"/>
            <a:r>
              <a:rPr lang="en-US" sz="2000" dirty="0" smtClean="0"/>
              <a:t>Supportive services</a:t>
            </a:r>
          </a:p>
          <a:p>
            <a:pPr lvl="2"/>
            <a:r>
              <a:rPr lang="en-US" sz="2000" dirty="0" smtClean="0"/>
              <a:t>Education vouchers</a:t>
            </a:r>
          </a:p>
          <a:p>
            <a:pPr lvl="2"/>
            <a:r>
              <a:rPr lang="en-US" sz="2000" dirty="0" err="1" smtClean="0"/>
              <a:t>MediCal</a:t>
            </a:r>
            <a:r>
              <a:rPr lang="en-US" sz="2000" dirty="0" smtClean="0"/>
              <a:t> until age 26</a:t>
            </a:r>
          </a:p>
          <a:p>
            <a:pPr lvl="2"/>
            <a:r>
              <a:rPr lang="en-US" sz="2000" dirty="0" smtClean="0"/>
              <a:t>Some independent living program (ILP) services </a:t>
            </a:r>
            <a:endParaRPr lang="en-US" sz="2000" dirty="0"/>
          </a:p>
        </p:txBody>
      </p:sp>
    </p:spTree>
    <p:extLst>
      <p:ext uri="{BB962C8B-B14F-4D97-AF65-F5344CB8AC3E}">
        <p14:creationId xmlns:p14="http://schemas.microsoft.com/office/powerpoint/2010/main" val="3205803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21DF3B4-7DCD-4DBD-980B-56D02035CD77}" type="slidenum">
              <a:rPr lang="en-US" smtClean="0"/>
              <a:pPr eaLnBrk="1" hangingPunct="1"/>
              <a:t>19</a:t>
            </a:fld>
            <a:endParaRPr lang="en-US" smtClean="0"/>
          </a:p>
        </p:txBody>
      </p:sp>
      <p:sp>
        <p:nvSpPr>
          <p:cNvPr id="6147" name="Slide Number Placeholder 5"/>
          <p:cNvSpPr txBox="1">
            <a:spLocks noGrp="1"/>
          </p:cNvSpPr>
          <p:nvPr/>
        </p:nvSpPr>
        <p:spPr bwMode="auto">
          <a:xfrm>
            <a:off x="7620000" y="19050"/>
            <a:ext cx="10668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sz="1400" b="1">
              <a:solidFill>
                <a:srgbClr val="FFFFFF"/>
              </a:solidFill>
            </a:endParaRPr>
          </a:p>
        </p:txBody>
      </p:sp>
      <p:sp>
        <p:nvSpPr>
          <p:cNvPr id="30723" name="Title 1"/>
          <p:cNvSpPr>
            <a:spLocks noGrp="1"/>
          </p:cNvSpPr>
          <p:nvPr>
            <p:ph type="title" idx="4294967295"/>
          </p:nvPr>
        </p:nvSpPr>
        <p:spPr>
          <a:xfrm>
            <a:off x="762000" y="838200"/>
            <a:ext cx="7696200" cy="838200"/>
          </a:xfrm>
        </p:spPr>
        <p:txBody>
          <a:bodyPr anchor="ctr"/>
          <a:lstStyle/>
          <a:p>
            <a:pPr eaLnBrk="1" hangingPunct="1">
              <a:defRPr/>
            </a:pPr>
            <a:r>
              <a:rPr lang="en-US" sz="3800" b="1" dirty="0" smtClean="0">
                <a:latin typeface="Calibri" panose="020F0502020204030204" pitchFamily="34" charset="0"/>
                <a:cs typeface="Calibri" panose="020F0502020204030204" pitchFamily="34" charset="0"/>
              </a:rPr>
              <a:t>Eligibility Requirements for EFC</a:t>
            </a:r>
          </a:p>
        </p:txBody>
      </p:sp>
      <p:sp>
        <p:nvSpPr>
          <p:cNvPr id="6149" name="Content Placeholder 2"/>
          <p:cNvSpPr>
            <a:spLocks noGrp="1"/>
          </p:cNvSpPr>
          <p:nvPr>
            <p:ph idx="4294967295"/>
          </p:nvPr>
        </p:nvSpPr>
        <p:spPr>
          <a:xfrm>
            <a:off x="762000" y="1676400"/>
            <a:ext cx="7696200" cy="4038600"/>
          </a:xfrm>
        </p:spPr>
        <p:txBody>
          <a:bodyPr>
            <a:normAutofit fontScale="92500" lnSpcReduction="10000"/>
          </a:bodyPr>
          <a:lstStyle/>
          <a:p>
            <a:pPr marL="795338" lvl="1" eaLnBrk="1" hangingPunct="1">
              <a:spcBef>
                <a:spcPct val="0"/>
              </a:spcBef>
            </a:pPr>
            <a:endParaRPr lang="en-US" sz="800" dirty="0" smtClean="0"/>
          </a:p>
          <a:p>
            <a:pPr marL="795338" lvl="1" eaLnBrk="1" hangingPunct="1">
              <a:spcBef>
                <a:spcPct val="0"/>
              </a:spcBef>
            </a:pPr>
            <a:r>
              <a:rPr lang="en-US" sz="2200" dirty="0" smtClean="0"/>
              <a:t>Have an order for foster care placement at age 18</a:t>
            </a:r>
          </a:p>
          <a:p>
            <a:pPr marL="795338" lvl="1" eaLnBrk="1" hangingPunct="1">
              <a:spcBef>
                <a:spcPct val="0"/>
              </a:spcBef>
              <a:buFontTx/>
              <a:buNone/>
            </a:pPr>
            <a:endParaRPr lang="en-US" sz="2200" dirty="0" smtClean="0"/>
          </a:p>
          <a:p>
            <a:pPr marL="795338" lvl="1" eaLnBrk="1" hangingPunct="1">
              <a:spcBef>
                <a:spcPct val="0"/>
              </a:spcBef>
            </a:pPr>
            <a:r>
              <a:rPr lang="en-US" sz="2200" dirty="0" smtClean="0"/>
              <a:t>Satisfy one participation requirement </a:t>
            </a:r>
          </a:p>
          <a:p>
            <a:pPr marL="795338" lvl="1" eaLnBrk="1" hangingPunct="1">
              <a:spcBef>
                <a:spcPct val="0"/>
              </a:spcBef>
              <a:buFontTx/>
              <a:buNone/>
            </a:pPr>
            <a:endParaRPr lang="en-US" sz="2200" dirty="0" smtClean="0"/>
          </a:p>
          <a:p>
            <a:pPr marL="795338" lvl="1" eaLnBrk="1" hangingPunct="1">
              <a:spcBef>
                <a:spcPct val="0"/>
              </a:spcBef>
            </a:pPr>
            <a:r>
              <a:rPr lang="en-US" sz="2200" dirty="0" smtClean="0"/>
              <a:t>Sign a mutual agreement with the county</a:t>
            </a:r>
          </a:p>
          <a:p>
            <a:pPr marL="795338" lvl="1" eaLnBrk="1" hangingPunct="1">
              <a:spcBef>
                <a:spcPct val="0"/>
              </a:spcBef>
              <a:buFontTx/>
              <a:buNone/>
            </a:pPr>
            <a:endParaRPr lang="en-US" sz="2200" dirty="0" smtClean="0"/>
          </a:p>
          <a:p>
            <a:pPr marL="795338" lvl="1" eaLnBrk="1" hangingPunct="1">
              <a:spcBef>
                <a:spcPct val="0"/>
              </a:spcBef>
            </a:pPr>
            <a:r>
              <a:rPr lang="en-US" sz="2200" dirty="0" smtClean="0"/>
              <a:t>Agree to meet in person with Social Worker or Probation Officer every month; every other visit in placement</a:t>
            </a:r>
          </a:p>
          <a:p>
            <a:pPr marL="795338" lvl="1" eaLnBrk="1" hangingPunct="1">
              <a:spcBef>
                <a:spcPct val="0"/>
              </a:spcBef>
              <a:buFontTx/>
              <a:buNone/>
            </a:pPr>
            <a:endParaRPr lang="en-US" sz="2200" dirty="0" smtClean="0"/>
          </a:p>
          <a:p>
            <a:pPr marL="795338" lvl="1" eaLnBrk="1" hangingPunct="1">
              <a:spcBef>
                <a:spcPct val="0"/>
              </a:spcBef>
            </a:pPr>
            <a:r>
              <a:rPr lang="en-US" sz="2200" dirty="0" smtClean="0"/>
              <a:t>Agree to work on transitional independent living skills</a:t>
            </a:r>
          </a:p>
          <a:p>
            <a:pPr marL="795338" lvl="1" eaLnBrk="1" hangingPunct="1">
              <a:spcBef>
                <a:spcPct val="0"/>
              </a:spcBef>
              <a:buFontTx/>
              <a:buNone/>
            </a:pPr>
            <a:endParaRPr lang="en-US" sz="2200" dirty="0" smtClean="0"/>
          </a:p>
          <a:p>
            <a:pPr marL="795338" lvl="1" eaLnBrk="1" hangingPunct="1">
              <a:spcBef>
                <a:spcPct val="0"/>
              </a:spcBef>
            </a:pPr>
            <a:r>
              <a:rPr lang="en-US" sz="2200" dirty="0" smtClean="0"/>
              <a:t>Live in a licensed or approved setting</a:t>
            </a:r>
          </a:p>
          <a:p>
            <a:pPr marL="795338" lvl="1" eaLnBrk="1" hangingPunct="1">
              <a:spcBef>
                <a:spcPct val="0"/>
              </a:spcBef>
              <a:buFontTx/>
              <a:buNone/>
            </a:pPr>
            <a:endParaRPr lang="en-US" sz="2200" dirty="0" smtClean="0"/>
          </a:p>
          <a:p>
            <a:pPr marL="795338" lvl="1" eaLnBrk="1" hangingPunct="1">
              <a:spcBef>
                <a:spcPct val="0"/>
              </a:spcBef>
            </a:pPr>
            <a:r>
              <a:rPr lang="en-US" sz="2200" dirty="0" smtClean="0"/>
              <a:t>Have 6 month court review hearings </a:t>
            </a:r>
          </a:p>
          <a:p>
            <a:pPr marL="338138" indent="-338138" eaLnBrk="1" hangingPunct="1">
              <a:buSzPct val="150000"/>
              <a:buFontTx/>
              <a:buChar char="•"/>
            </a:pPr>
            <a:endParaRPr lang="en-US" sz="2500" dirty="0" smtClean="0"/>
          </a:p>
          <a:p>
            <a:pPr marL="338138" indent="-338138" eaLnBrk="1" hangingPunct="1">
              <a:lnSpc>
                <a:spcPct val="80000"/>
              </a:lnSpc>
            </a:pPr>
            <a:endParaRPr lang="en-US" sz="2000" dirty="0" smtClean="0"/>
          </a:p>
        </p:txBody>
      </p:sp>
    </p:spTree>
    <p:extLst>
      <p:ext uri="{BB962C8B-B14F-4D97-AF65-F5344CB8AC3E}">
        <p14:creationId xmlns:p14="http://schemas.microsoft.com/office/powerpoint/2010/main" val="2338216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Today’s Presenters </a:t>
            </a:r>
            <a:endParaRPr lang="en-US" b="1" dirty="0"/>
          </a:p>
        </p:txBody>
      </p:sp>
      <p:sp>
        <p:nvSpPr>
          <p:cNvPr id="5" name="Text Placeholder 4"/>
          <p:cNvSpPr>
            <a:spLocks noGrp="1"/>
          </p:cNvSpPr>
          <p:nvPr>
            <p:ph type="body" idx="1"/>
          </p:nvPr>
        </p:nvSpPr>
        <p:spPr/>
        <p:txBody>
          <a:bodyPr>
            <a:normAutofit fontScale="92500" lnSpcReduction="20000"/>
          </a:bodyPr>
          <a:lstStyle/>
          <a:p>
            <a:r>
              <a:rPr lang="en-US" b="1" dirty="0" smtClean="0"/>
              <a:t>Deborah Cromer</a:t>
            </a:r>
          </a:p>
          <a:p>
            <a:r>
              <a:rPr lang="en-US" b="1" dirty="0" err="1" smtClean="0"/>
              <a:t>NextStep</a:t>
            </a:r>
            <a:r>
              <a:rPr lang="en-US" b="1" dirty="0" smtClean="0"/>
              <a:t> Program Director	</a:t>
            </a:r>
            <a:endParaRPr lang="en-US" b="1" dirty="0"/>
          </a:p>
        </p:txBody>
      </p:sp>
      <p:sp>
        <p:nvSpPr>
          <p:cNvPr id="6" name="Content Placeholder 5"/>
          <p:cNvSpPr>
            <a:spLocks noGrp="1"/>
          </p:cNvSpPr>
          <p:nvPr>
            <p:ph sz="half" idx="2"/>
          </p:nvPr>
        </p:nvSpPr>
        <p:spPr/>
        <p:txBody>
          <a:bodyPr/>
          <a:lstStyle/>
          <a:p>
            <a:endParaRPr lang="en-US" dirty="0"/>
          </a:p>
        </p:txBody>
      </p:sp>
      <p:sp>
        <p:nvSpPr>
          <p:cNvPr id="7" name="Text Placeholder 6"/>
          <p:cNvSpPr>
            <a:spLocks noGrp="1"/>
          </p:cNvSpPr>
          <p:nvPr>
            <p:ph type="body" sz="quarter" idx="3"/>
          </p:nvPr>
        </p:nvSpPr>
        <p:spPr/>
        <p:txBody>
          <a:bodyPr>
            <a:normAutofit fontScale="92500" lnSpcReduction="20000"/>
          </a:bodyPr>
          <a:lstStyle/>
          <a:p>
            <a:r>
              <a:rPr lang="en-US" b="1" dirty="0" smtClean="0"/>
              <a:t>Stephanie Lopez</a:t>
            </a:r>
          </a:p>
          <a:p>
            <a:r>
              <a:rPr lang="en-US" b="1" dirty="0" err="1" smtClean="0"/>
              <a:t>NextStep</a:t>
            </a:r>
            <a:r>
              <a:rPr lang="en-US" b="1" dirty="0" smtClean="0"/>
              <a:t> Project Manager</a:t>
            </a:r>
            <a:endParaRPr lang="en-US" b="1" dirty="0"/>
          </a:p>
        </p:txBody>
      </p:sp>
      <p:sp>
        <p:nvSpPr>
          <p:cNvPr id="8" name="Content Placeholder 7"/>
          <p:cNvSpPr>
            <a:spLocks noGrp="1"/>
          </p:cNvSpPr>
          <p:nvPr>
            <p:ph sz="quarter" idx="4"/>
          </p:nvPr>
        </p:nvSpPr>
        <p:spPr/>
        <p:txBody>
          <a:bodyPr/>
          <a:lstStyle/>
          <a:p>
            <a:endParaRPr lang="en-US" dirty="0"/>
          </a:p>
        </p:txBody>
      </p:sp>
      <p:pic>
        <p:nvPicPr>
          <p:cNvPr id="1026" name="Picture 2" descr="S:\Communications\Photos\Staff &amp; Interns\Staff photos\Deb Cromer squa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79396"/>
            <a:ext cx="4013169" cy="401316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Communications\Photos\Staff &amp; Interns\Staff photos\Stephanie Lopez_cropp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79396"/>
            <a:ext cx="3967480" cy="410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669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txBox="1">
            <a:spLocks noGrp="1"/>
          </p:cNvSpPr>
          <p:nvPr/>
        </p:nvSpPr>
        <p:spPr bwMode="auto">
          <a:xfrm>
            <a:off x="6858000" y="6400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fld id="{CEDA540C-602D-4E5B-B541-60F89FE0FB80}" type="slidenum">
              <a:rPr lang="en-US" sz="1400"/>
              <a:pPr algn="ctr"/>
              <a:t>20</a:t>
            </a:fld>
            <a:endParaRPr lang="en-US" sz="1400"/>
          </a:p>
        </p:txBody>
      </p:sp>
      <p:sp>
        <p:nvSpPr>
          <p:cNvPr id="8195" name="Slide Number Placeholder 5"/>
          <p:cNvSpPr txBox="1">
            <a:spLocks noGrp="1"/>
          </p:cNvSpPr>
          <p:nvPr/>
        </p:nvSpPr>
        <p:spPr bwMode="auto">
          <a:xfrm>
            <a:off x="7620000" y="19050"/>
            <a:ext cx="10668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sz="1400" b="1">
              <a:solidFill>
                <a:srgbClr val="FFFFFF"/>
              </a:solidFill>
            </a:endParaRPr>
          </a:p>
        </p:txBody>
      </p:sp>
      <p:sp>
        <p:nvSpPr>
          <p:cNvPr id="8196" name="Title 1"/>
          <p:cNvSpPr>
            <a:spLocks noGrp="1"/>
          </p:cNvSpPr>
          <p:nvPr>
            <p:ph type="title" idx="4294967295"/>
          </p:nvPr>
        </p:nvSpPr>
        <p:spPr/>
        <p:txBody>
          <a:bodyPr anchor="ctr">
            <a:normAutofit/>
          </a:bodyPr>
          <a:lstStyle/>
          <a:p>
            <a:pPr eaLnBrk="1" hangingPunct="1"/>
            <a:r>
              <a:rPr lang="en-US" sz="3800" b="1" dirty="0" smtClean="0"/>
              <a:t>What Must a NMD Do To Stay Eligible? </a:t>
            </a:r>
          </a:p>
        </p:txBody>
      </p:sp>
      <p:sp>
        <p:nvSpPr>
          <p:cNvPr id="31748" name="Content Placeholder 2"/>
          <p:cNvSpPr>
            <a:spLocks noGrp="1"/>
          </p:cNvSpPr>
          <p:nvPr>
            <p:ph idx="4294967295"/>
          </p:nvPr>
        </p:nvSpPr>
        <p:spPr>
          <a:xfrm>
            <a:off x="457200" y="1676400"/>
            <a:ext cx="7821613" cy="4419600"/>
          </a:xfrm>
        </p:spPr>
        <p:txBody>
          <a:bodyPr>
            <a:normAutofit fontScale="55000" lnSpcReduction="20000"/>
          </a:bodyPr>
          <a:lstStyle/>
          <a:p>
            <a:pPr marL="282575" indent="-282575" eaLnBrk="1" hangingPunct="1">
              <a:buFont typeface="Wingdings" pitchFamily="2" charset="2"/>
              <a:buNone/>
              <a:tabLst>
                <a:tab pos="282575" algn="l"/>
              </a:tabLst>
              <a:defRPr/>
            </a:pPr>
            <a:r>
              <a:rPr lang="en-US" sz="3600" b="1" dirty="0" smtClean="0"/>
              <a:t>One</a:t>
            </a:r>
            <a:r>
              <a:rPr lang="en-US" sz="3600" dirty="0" smtClean="0"/>
              <a:t> of the following:</a:t>
            </a:r>
          </a:p>
          <a:p>
            <a:pPr marL="282575" indent="-282575" eaLnBrk="1" hangingPunct="1">
              <a:buFont typeface="Wingdings" pitchFamily="2" charset="2"/>
              <a:buNone/>
              <a:tabLst>
                <a:tab pos="282575" algn="l"/>
              </a:tabLst>
              <a:defRPr/>
            </a:pPr>
            <a:endParaRPr lang="en-US" sz="3200" dirty="0" smtClean="0"/>
          </a:p>
          <a:p>
            <a:pPr marL="663575" lvl="1" indent="-266700" eaLnBrk="1" hangingPunct="1">
              <a:buClr>
                <a:schemeClr val="tx2"/>
              </a:buClr>
              <a:buSzTx/>
              <a:buFontTx/>
              <a:buAutoNum type="arabicPeriod"/>
              <a:tabLst>
                <a:tab pos="282575" algn="l"/>
              </a:tabLst>
              <a:defRPr/>
            </a:pPr>
            <a:r>
              <a:rPr lang="en-US" sz="4200" dirty="0" smtClean="0"/>
              <a:t>Be enrolled in high school or equivalent program or</a:t>
            </a:r>
          </a:p>
          <a:p>
            <a:pPr marL="663575" lvl="1" indent="-266700" eaLnBrk="1" hangingPunct="1">
              <a:buClr>
                <a:schemeClr val="tx2"/>
              </a:buClr>
              <a:buSzTx/>
              <a:buFont typeface="Wingdings" pitchFamily="2" charset="2"/>
              <a:buNone/>
              <a:tabLst>
                <a:tab pos="282575" algn="l"/>
              </a:tabLst>
              <a:defRPr/>
            </a:pPr>
            <a:endParaRPr lang="en-US" sz="4200" dirty="0" smtClean="0"/>
          </a:p>
          <a:p>
            <a:pPr marL="663575" lvl="1" indent="-266700" eaLnBrk="1" hangingPunct="1">
              <a:buClr>
                <a:schemeClr val="tx2"/>
              </a:buClr>
              <a:buSzTx/>
              <a:buFontTx/>
              <a:buAutoNum type="arabicPeriod" startAt="2"/>
              <a:tabLst>
                <a:tab pos="282575" algn="l"/>
              </a:tabLst>
              <a:defRPr/>
            </a:pPr>
            <a:r>
              <a:rPr lang="en-US" sz="4200" dirty="0" smtClean="0"/>
              <a:t>Be enrolled in college/vocational school or</a:t>
            </a:r>
          </a:p>
          <a:p>
            <a:pPr marL="663575" lvl="1" indent="-266700" eaLnBrk="1" hangingPunct="1">
              <a:buClr>
                <a:schemeClr val="tx2"/>
              </a:buClr>
              <a:buSzTx/>
              <a:buFont typeface="Wingdings" pitchFamily="2" charset="2"/>
              <a:buNone/>
              <a:tabLst>
                <a:tab pos="282575" algn="l"/>
              </a:tabLst>
              <a:defRPr/>
            </a:pPr>
            <a:endParaRPr lang="en-US" sz="4200" dirty="0" smtClean="0"/>
          </a:p>
          <a:p>
            <a:pPr marL="663575" lvl="1" indent="-266700" eaLnBrk="1" hangingPunct="1">
              <a:buClr>
                <a:schemeClr val="tx2"/>
              </a:buClr>
              <a:buSzTx/>
              <a:buFontTx/>
              <a:buAutoNum type="arabicPeriod" startAt="3"/>
              <a:tabLst>
                <a:tab pos="282575" algn="l"/>
              </a:tabLst>
              <a:defRPr/>
            </a:pPr>
            <a:r>
              <a:rPr lang="en-US" sz="4200" dirty="0" smtClean="0"/>
              <a:t>Work at least 80 hours/month or </a:t>
            </a:r>
          </a:p>
          <a:p>
            <a:pPr marL="663575" lvl="1" indent="-266700" eaLnBrk="1" hangingPunct="1">
              <a:buClr>
                <a:schemeClr val="tx2"/>
              </a:buClr>
              <a:buSzTx/>
              <a:buFont typeface="Wingdings" pitchFamily="2" charset="2"/>
              <a:buNone/>
              <a:tabLst>
                <a:tab pos="282575" algn="l"/>
              </a:tabLst>
              <a:defRPr/>
            </a:pPr>
            <a:endParaRPr lang="en-US" sz="4200" dirty="0" smtClean="0"/>
          </a:p>
          <a:p>
            <a:pPr marL="663575" lvl="1" indent="-266700" eaLnBrk="1" hangingPunct="1">
              <a:buClr>
                <a:schemeClr val="tx2"/>
              </a:buClr>
              <a:buSzTx/>
              <a:buFontTx/>
              <a:buAutoNum type="arabicPeriod" startAt="4"/>
              <a:tabLst>
                <a:tab pos="282575" algn="l"/>
              </a:tabLst>
              <a:defRPr/>
            </a:pPr>
            <a:r>
              <a:rPr lang="en-US" sz="4200" dirty="0" smtClean="0"/>
              <a:t>Participate in a program/activity that helps youth find a job or removes barriers to employment or</a:t>
            </a:r>
          </a:p>
          <a:p>
            <a:pPr marL="663575" lvl="1" indent="-266700" eaLnBrk="1" hangingPunct="1">
              <a:buClr>
                <a:schemeClr val="tx2"/>
              </a:buClr>
              <a:buSzTx/>
              <a:buFontTx/>
              <a:buAutoNum type="arabicPeriod" startAt="4"/>
              <a:tabLst>
                <a:tab pos="282575" algn="l"/>
              </a:tabLst>
              <a:defRPr/>
            </a:pPr>
            <a:endParaRPr lang="en-US" sz="4200" dirty="0" smtClean="0"/>
          </a:p>
          <a:p>
            <a:pPr marL="663575" lvl="1" indent="-266700" eaLnBrk="1" hangingPunct="1">
              <a:buClr>
                <a:schemeClr val="tx2"/>
              </a:buClr>
              <a:buSzTx/>
              <a:buFontTx/>
              <a:buAutoNum type="arabicPeriod" startAt="4"/>
              <a:tabLst>
                <a:tab pos="282575" algn="l"/>
              </a:tabLst>
              <a:defRPr/>
            </a:pPr>
            <a:r>
              <a:rPr lang="en-US" sz="4200" dirty="0" smtClean="0"/>
              <a:t>Be unable to do one of the above because of a medical or mental health condition.</a:t>
            </a:r>
          </a:p>
          <a:p>
            <a:pPr marL="282575" indent="-282575" eaLnBrk="1" hangingPunct="1">
              <a:buFont typeface="Wingdings" charset="0"/>
              <a:buChar char="l"/>
              <a:tabLst>
                <a:tab pos="282575" algn="l"/>
              </a:tabLst>
              <a:defRPr/>
            </a:pPr>
            <a:endParaRPr lang="en-US" sz="2100" dirty="0" smtClean="0"/>
          </a:p>
        </p:txBody>
      </p:sp>
    </p:spTree>
    <p:extLst>
      <p:ext uri="{BB962C8B-B14F-4D97-AF65-F5344CB8AC3E}">
        <p14:creationId xmlns:p14="http://schemas.microsoft.com/office/powerpoint/2010/main" val="2139626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Who May Re-enter? </a:t>
            </a:r>
            <a:endParaRPr lang="en-US" sz="4200" dirty="0"/>
          </a:p>
        </p:txBody>
      </p:sp>
      <p:sp>
        <p:nvSpPr>
          <p:cNvPr id="3" name="Content Placeholder 2"/>
          <p:cNvSpPr>
            <a:spLocks noGrp="1"/>
          </p:cNvSpPr>
          <p:nvPr>
            <p:ph sz="quarter" idx="1"/>
          </p:nvPr>
        </p:nvSpPr>
        <p:spPr/>
        <p:txBody>
          <a:bodyPr/>
          <a:lstStyle/>
          <a:p>
            <a:r>
              <a:rPr lang="en-US" dirty="0" smtClean="0"/>
              <a:t>If a meets the definition of NMD, they may re-enter foster care foster care until their 21</a:t>
            </a:r>
            <a:r>
              <a:rPr lang="en-US" baseline="30000" dirty="0" smtClean="0"/>
              <a:t>st</a:t>
            </a:r>
            <a:r>
              <a:rPr lang="en-US" dirty="0" smtClean="0"/>
              <a:t> birthday</a:t>
            </a:r>
          </a:p>
          <a:p>
            <a:r>
              <a:rPr lang="en-US" dirty="0" smtClean="0"/>
              <a:t>Youth may be eligible for re-entry:</a:t>
            </a:r>
          </a:p>
          <a:p>
            <a:pPr lvl="1"/>
            <a:r>
              <a:rPr lang="en-US" dirty="0"/>
              <a:t>Relative guardian or adoptive parent (created after age 16) passes away before youth turns 21. </a:t>
            </a:r>
          </a:p>
          <a:p>
            <a:pPr lvl="1"/>
            <a:r>
              <a:rPr lang="en-US" dirty="0"/>
              <a:t>AB2454 – no support by guardian or adoptive parent after youth turns 18 but before turns 21. </a:t>
            </a:r>
          </a:p>
          <a:p>
            <a:r>
              <a:rPr lang="en-US" dirty="0" smtClean="0"/>
              <a:t>Youth not eligible for re-entry:</a:t>
            </a:r>
          </a:p>
          <a:p>
            <a:pPr lvl="1"/>
            <a:r>
              <a:rPr lang="en-US" dirty="0" smtClean="0"/>
              <a:t>In juvenile camp on their 18</a:t>
            </a:r>
            <a:r>
              <a:rPr lang="en-US" baseline="30000" dirty="0" smtClean="0"/>
              <a:t>th</a:t>
            </a:r>
            <a:r>
              <a:rPr lang="en-US" dirty="0" smtClean="0"/>
              <a:t> birthday</a:t>
            </a:r>
          </a:p>
          <a:p>
            <a:pPr lvl="1"/>
            <a:r>
              <a:rPr lang="en-US" dirty="0" smtClean="0"/>
              <a:t>Home of Parent/Probation before 18 </a:t>
            </a:r>
          </a:p>
          <a:p>
            <a:pPr lvl="1"/>
            <a:r>
              <a:rPr lang="en-US" dirty="0" smtClean="0"/>
              <a:t>Emancipated before 18</a:t>
            </a:r>
          </a:p>
          <a:p>
            <a:pPr lvl="1"/>
            <a:endParaRPr lang="en-US" dirty="0"/>
          </a:p>
        </p:txBody>
      </p:sp>
    </p:spTree>
    <p:extLst>
      <p:ext uri="{BB962C8B-B14F-4D97-AF65-F5344CB8AC3E}">
        <p14:creationId xmlns:p14="http://schemas.microsoft.com/office/powerpoint/2010/main" val="596142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Expectant and Parenting NMDs</a:t>
            </a:r>
            <a:endParaRPr lang="en-US" sz="4200" dirty="0"/>
          </a:p>
        </p:txBody>
      </p:sp>
      <p:sp>
        <p:nvSpPr>
          <p:cNvPr id="3" name="Content Placeholder 2"/>
          <p:cNvSpPr>
            <a:spLocks noGrp="1"/>
          </p:cNvSpPr>
          <p:nvPr>
            <p:ph sz="quarter" idx="1"/>
          </p:nvPr>
        </p:nvSpPr>
        <p:spPr/>
        <p:txBody>
          <a:bodyPr>
            <a:normAutofit/>
          </a:bodyPr>
          <a:lstStyle/>
          <a:p>
            <a:r>
              <a:rPr lang="en-US" dirty="0" smtClean="0"/>
              <a:t>EPY supports</a:t>
            </a:r>
          </a:p>
          <a:p>
            <a:pPr lvl="1"/>
            <a:r>
              <a:rPr lang="en-US" dirty="0"/>
              <a:t>S</a:t>
            </a:r>
            <a:r>
              <a:rPr lang="en-US" dirty="0" smtClean="0"/>
              <a:t>upportive housing for parent and non-detained child</a:t>
            </a:r>
          </a:p>
          <a:p>
            <a:pPr lvl="1"/>
            <a:r>
              <a:rPr lang="en-US" dirty="0" smtClean="0"/>
              <a:t>EPY conferences connecting parent to community supports </a:t>
            </a:r>
          </a:p>
          <a:p>
            <a:pPr lvl="1"/>
            <a:r>
              <a:rPr lang="en-US" dirty="0" smtClean="0"/>
              <a:t>Infant supplement in any placement ($411)</a:t>
            </a:r>
          </a:p>
          <a:p>
            <a:pPr lvl="1"/>
            <a:r>
              <a:rPr lang="en-US" dirty="0" smtClean="0"/>
              <a:t>Parenting support agreement in SILP ($200)</a:t>
            </a:r>
          </a:p>
          <a:p>
            <a:pPr marL="274320" lvl="1" indent="0">
              <a:buNone/>
            </a:pPr>
            <a:endParaRPr lang="en-US" dirty="0"/>
          </a:p>
          <a:p>
            <a:pPr lvl="1"/>
            <a:endParaRPr lang="en-US" dirty="0" smtClean="0"/>
          </a:p>
          <a:p>
            <a:pPr marL="274320" lvl="1" indent="0" algn="ctr">
              <a:buNone/>
            </a:pPr>
            <a:r>
              <a:rPr lang="en-US" sz="3200" dirty="0">
                <a:hlinkClick r:id="rId2"/>
              </a:rPr>
              <a:t>www.teenparent.net</a:t>
            </a:r>
            <a:r>
              <a:rPr lang="en-US" sz="3200" dirty="0"/>
              <a:t> </a:t>
            </a:r>
          </a:p>
          <a:p>
            <a:pPr lvl="1"/>
            <a:endParaRPr lang="en-US" dirty="0"/>
          </a:p>
        </p:txBody>
      </p:sp>
    </p:spTree>
    <p:extLst>
      <p:ext uri="{BB962C8B-B14F-4D97-AF65-F5344CB8AC3E}">
        <p14:creationId xmlns:p14="http://schemas.microsoft.com/office/powerpoint/2010/main" val="869157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Supportive EFC housing </a:t>
            </a:r>
            <a:endParaRPr lang="en-US" dirty="0"/>
          </a:p>
        </p:txBody>
      </p:sp>
      <p:sp>
        <p:nvSpPr>
          <p:cNvPr id="3" name="Text Placeholder 2"/>
          <p:cNvSpPr>
            <a:spLocks noGrp="1"/>
          </p:cNvSpPr>
          <p:nvPr>
            <p:ph type="body" idx="1"/>
          </p:nvPr>
        </p:nvSpPr>
        <p:spPr/>
        <p:txBody>
          <a:bodyPr/>
          <a:lstStyle/>
          <a:p>
            <a:r>
              <a:rPr lang="en-US" dirty="0" smtClean="0"/>
              <a:t>Housing while in care.</a:t>
            </a:r>
            <a:endParaRPr lang="en-US" dirty="0"/>
          </a:p>
        </p:txBody>
      </p:sp>
    </p:spTree>
    <p:extLst>
      <p:ext uri="{BB962C8B-B14F-4D97-AF65-F5344CB8AC3E}">
        <p14:creationId xmlns:p14="http://schemas.microsoft.com/office/powerpoint/2010/main" val="658740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lagrasse\AppData\Local\Microsoft\Windows\Temporary Internet Files\Content.IE5\KDA9NNDB\MC900383692[1].wmf"/>
          <p:cNvPicPr>
            <a:picLocks noChangeAspect="1" noChangeArrowheads="1"/>
          </p:cNvPicPr>
          <p:nvPr/>
        </p:nvPicPr>
        <p:blipFill rotWithShape="1">
          <a:blip r:embed="rId3" cstate="print">
            <a:lum bright="40000" contrast="20000"/>
            <a:extLst>
              <a:ext uri="{28A0092B-C50C-407E-A947-70E740481C1C}">
                <a14:useLocalDpi xmlns:a14="http://schemas.microsoft.com/office/drawing/2010/main" val="0"/>
              </a:ext>
            </a:extLst>
          </a:blip>
          <a:srcRect t="16269" b="13389"/>
          <a:stretch/>
        </p:blipFill>
        <p:spPr bwMode="auto">
          <a:xfrm>
            <a:off x="1243639" y="4180993"/>
            <a:ext cx="6516476" cy="2135953"/>
          </a:xfrm>
          <a:prstGeom prst="rect">
            <a:avLst/>
          </a:prstGeom>
          <a:noFill/>
          <a:extLst/>
        </p:spPr>
      </p:pic>
      <p:sp>
        <p:nvSpPr>
          <p:cNvPr id="2" name="Title 1"/>
          <p:cNvSpPr>
            <a:spLocks noGrp="1"/>
          </p:cNvSpPr>
          <p:nvPr>
            <p:ph type="ctrTitle"/>
          </p:nvPr>
        </p:nvSpPr>
        <p:spPr>
          <a:xfrm>
            <a:off x="533400" y="533400"/>
            <a:ext cx="8305800" cy="685800"/>
          </a:xfrm>
          <a:ln>
            <a:noFill/>
          </a:ln>
        </p:spPr>
        <p:txBody>
          <a:bodyPr>
            <a:noAutofit/>
          </a:bodyPr>
          <a:lstStyle/>
          <a:p>
            <a:r>
              <a:rPr lang="en-US" sz="1200" b="1" dirty="0" smtClean="0">
                <a:solidFill>
                  <a:schemeClr val="tx1">
                    <a:lumMod val="65000"/>
                    <a:lumOff val="35000"/>
                  </a:schemeClr>
                </a:solidFill>
              </a:rPr>
              <a:t/>
            </a:r>
            <a:br>
              <a:rPr lang="en-US" sz="1200" b="1" dirty="0" smtClean="0">
                <a:solidFill>
                  <a:schemeClr val="tx1">
                    <a:lumMod val="65000"/>
                    <a:lumOff val="35000"/>
                  </a:schemeClr>
                </a:solidFill>
              </a:rPr>
            </a:br>
            <a:r>
              <a:rPr lang="en-US" sz="2400" dirty="0" smtClean="0">
                <a:solidFill>
                  <a:schemeClr val="tx1"/>
                </a:solidFill>
              </a:rPr>
              <a:t>Building the bridge to independent living </a:t>
            </a:r>
            <a:endParaRPr lang="en-US" sz="2400"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349800544"/>
              </p:ext>
            </p:extLst>
          </p:nvPr>
        </p:nvGraphicFramePr>
        <p:xfrm>
          <a:off x="476938" y="1752600"/>
          <a:ext cx="8209862" cy="2255520"/>
        </p:xfrm>
        <a:graphic>
          <a:graphicData uri="http://schemas.openxmlformats.org/drawingml/2006/table">
            <a:tbl>
              <a:tblPr firstRow="1" bandRow="1"/>
              <a:tblGrid>
                <a:gridCol w="3733800"/>
                <a:gridCol w="1981200"/>
                <a:gridCol w="2494862"/>
              </a:tblGrid>
              <a:tr h="457200">
                <a:tc rowSpan="2">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en-US" sz="1600" b="1" baseline="0" dirty="0" smtClean="0">
                          <a:solidFill>
                            <a:schemeClr val="accent2">
                              <a:lumMod val="75000"/>
                            </a:schemeClr>
                          </a:solidFill>
                        </a:rPr>
                        <a:t>Relative Caregiver Home</a:t>
                      </a:r>
                      <a:endParaRPr lang="en-US" sz="1600" b="1" dirty="0" smtClean="0">
                        <a:solidFill>
                          <a:schemeClr val="accent2">
                            <a:lumMod val="75000"/>
                          </a:schemeClr>
                        </a:solidFill>
                      </a:endParaRPr>
                    </a:p>
                    <a:p>
                      <a:pPr algn="ctr">
                        <a:spcBef>
                          <a:spcPts val="1200"/>
                        </a:spcBef>
                      </a:pPr>
                      <a:r>
                        <a:rPr lang="en-US" sz="1600" b="1" dirty="0" smtClean="0">
                          <a:solidFill>
                            <a:schemeClr val="accent2">
                              <a:lumMod val="75000"/>
                            </a:schemeClr>
                          </a:solidFill>
                        </a:rPr>
                        <a:t>County</a:t>
                      </a:r>
                      <a:r>
                        <a:rPr lang="en-US" sz="1600" b="1" baseline="0" dirty="0" smtClean="0">
                          <a:solidFill>
                            <a:schemeClr val="accent2">
                              <a:lumMod val="75000"/>
                            </a:schemeClr>
                          </a:solidFill>
                        </a:rPr>
                        <a:t> Foster</a:t>
                      </a:r>
                      <a:r>
                        <a:rPr lang="en-US" sz="1600" b="1" dirty="0" smtClean="0">
                          <a:solidFill>
                            <a:schemeClr val="accent2">
                              <a:lumMod val="75000"/>
                            </a:schemeClr>
                          </a:solidFill>
                        </a:rPr>
                        <a:t> Home</a:t>
                      </a:r>
                    </a:p>
                    <a:p>
                      <a:pPr algn="ctr">
                        <a:spcBef>
                          <a:spcPts val="1200"/>
                        </a:spcBef>
                      </a:pPr>
                      <a:r>
                        <a:rPr lang="en-US" sz="1600" b="1" dirty="0" smtClean="0">
                          <a:solidFill>
                            <a:schemeClr val="accent2">
                              <a:lumMod val="75000"/>
                            </a:schemeClr>
                          </a:solidFill>
                        </a:rPr>
                        <a:t>Foster</a:t>
                      </a:r>
                      <a:r>
                        <a:rPr lang="en-US" sz="1600" b="1" baseline="0" dirty="0" smtClean="0">
                          <a:solidFill>
                            <a:schemeClr val="accent2">
                              <a:lumMod val="75000"/>
                            </a:schemeClr>
                          </a:solidFill>
                        </a:rPr>
                        <a:t> Family Agency Home</a:t>
                      </a:r>
                    </a:p>
                    <a:p>
                      <a:pPr algn="ctr">
                        <a:spcBef>
                          <a:spcPts val="1200"/>
                        </a:spcBef>
                      </a:pPr>
                      <a:r>
                        <a:rPr lang="en-US" sz="1600" b="1" baseline="0" dirty="0" smtClean="0">
                          <a:solidFill>
                            <a:schemeClr val="accent2">
                              <a:lumMod val="75000"/>
                            </a:schemeClr>
                          </a:solidFill>
                        </a:rPr>
                        <a:t>Group Home (with limits)</a:t>
                      </a:r>
                      <a:endParaRPr lang="en-US" sz="1600" b="0" dirty="0">
                        <a:solidFill>
                          <a:schemeClr val="tx1"/>
                        </a:solidFill>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800" b="1" dirty="0" smtClean="0">
                          <a:solidFill>
                            <a:srgbClr val="996600"/>
                          </a:solidFill>
                        </a:rPr>
                        <a:t>THP+FC</a:t>
                      </a:r>
                      <a:endParaRPr lang="en-US" sz="1600" dirty="0">
                        <a:solidFill>
                          <a:srgbClr val="996600"/>
                        </a:solidFill>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800" b="1" dirty="0" smtClean="0">
                          <a:solidFill>
                            <a:schemeClr val="accent3">
                              <a:lumMod val="75000"/>
                            </a:schemeClr>
                          </a:solidFill>
                        </a:rPr>
                        <a:t>SILP</a:t>
                      </a:r>
                      <a:endParaRPr lang="en-US" sz="1600" dirty="0">
                        <a:solidFill>
                          <a:schemeClr val="accent3">
                            <a:lumMod val="75000"/>
                          </a:schemeClr>
                        </a:solidFill>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787400">
                <a:tc vMerge="1">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lvl="0" indent="-285750">
                        <a:buFont typeface="Arial" pitchFamily="34" charset="0"/>
                        <a:buChar char="•"/>
                      </a:pPr>
                      <a:r>
                        <a:rPr lang="en-US" sz="1600" b="1" kern="1200" dirty="0" smtClean="0">
                          <a:solidFill>
                            <a:srgbClr val="996600"/>
                          </a:solidFill>
                          <a:effectLst/>
                          <a:latin typeface="+mn-lt"/>
                          <a:ea typeface="+mn-ea"/>
                          <a:cs typeface="+mn-cs"/>
                        </a:rPr>
                        <a:t>Host Family</a:t>
                      </a:r>
                      <a:endParaRPr lang="en-US" sz="1600" kern="1200" dirty="0" smtClean="0">
                        <a:solidFill>
                          <a:srgbClr val="996600"/>
                        </a:solidFill>
                        <a:effectLst/>
                        <a:latin typeface="+mn-lt"/>
                        <a:ea typeface="+mn-ea"/>
                        <a:cs typeface="+mn-cs"/>
                      </a:endParaRPr>
                    </a:p>
                    <a:p>
                      <a:pPr marL="285750" lvl="0" indent="-285750">
                        <a:buFont typeface="Arial" pitchFamily="34" charset="0"/>
                        <a:buChar char="•"/>
                      </a:pPr>
                      <a:r>
                        <a:rPr lang="en-US" sz="1600" b="1" kern="1200" dirty="0" smtClean="0">
                          <a:solidFill>
                            <a:srgbClr val="996600"/>
                          </a:solidFill>
                          <a:effectLst/>
                          <a:latin typeface="+mn-lt"/>
                          <a:ea typeface="+mn-ea"/>
                          <a:cs typeface="+mn-cs"/>
                        </a:rPr>
                        <a:t>Apartment</a:t>
                      </a:r>
                      <a:endParaRPr lang="en-US" sz="1600" kern="1200" dirty="0" smtClean="0">
                        <a:solidFill>
                          <a:srgbClr val="996600"/>
                        </a:solidFill>
                        <a:effectLst/>
                        <a:latin typeface="+mn-lt"/>
                        <a:ea typeface="+mn-ea"/>
                        <a:cs typeface="+mn-cs"/>
                      </a:endParaRPr>
                    </a:p>
                    <a:p>
                      <a:pPr marL="285750" lvl="0" indent="-285750">
                        <a:buFont typeface="Arial" pitchFamily="34" charset="0"/>
                        <a:buChar char="•"/>
                      </a:pPr>
                      <a:r>
                        <a:rPr lang="en-US" sz="1600" b="1" kern="1200" dirty="0" smtClean="0">
                          <a:solidFill>
                            <a:srgbClr val="996600"/>
                          </a:solidFill>
                          <a:effectLst/>
                          <a:latin typeface="+mn-lt"/>
                          <a:ea typeface="+mn-ea"/>
                          <a:cs typeface="+mn-cs"/>
                        </a:rPr>
                        <a:t>Roommates</a:t>
                      </a:r>
                      <a:endParaRPr lang="en-US" sz="1600" kern="1200" dirty="0" smtClean="0">
                        <a:solidFill>
                          <a:srgbClr val="996600"/>
                        </a:solidFill>
                        <a:effectLst/>
                        <a:latin typeface="+mn-lt"/>
                        <a:ea typeface="+mn-ea"/>
                        <a:cs typeface="+mn-cs"/>
                      </a:endParaRPr>
                    </a:p>
                    <a:p>
                      <a:endParaRPr lang="en-US" sz="1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lvl="0" indent="-285750">
                        <a:buFont typeface="Arial" pitchFamily="34" charset="0"/>
                        <a:buChar char="•"/>
                      </a:pPr>
                      <a:r>
                        <a:rPr lang="en-US" sz="1600" b="1" kern="1200" dirty="0" smtClean="0">
                          <a:solidFill>
                            <a:schemeClr val="accent3">
                              <a:lumMod val="75000"/>
                            </a:schemeClr>
                          </a:solidFill>
                          <a:effectLst/>
                          <a:latin typeface="+mn-lt"/>
                          <a:ea typeface="+mn-ea"/>
                          <a:cs typeface="+mn-cs"/>
                        </a:rPr>
                        <a:t>Mentor home</a:t>
                      </a:r>
                      <a:endParaRPr lang="en-US" sz="1600" kern="1200" dirty="0" smtClean="0">
                        <a:solidFill>
                          <a:schemeClr val="accent3">
                            <a:lumMod val="75000"/>
                          </a:schemeClr>
                        </a:solidFill>
                        <a:effectLst/>
                        <a:latin typeface="+mn-lt"/>
                        <a:ea typeface="+mn-ea"/>
                        <a:cs typeface="+mn-cs"/>
                      </a:endParaRPr>
                    </a:p>
                    <a:p>
                      <a:pPr marL="285750" lvl="0" indent="-285750">
                        <a:buFont typeface="Arial" pitchFamily="34" charset="0"/>
                        <a:buChar char="•"/>
                      </a:pPr>
                      <a:r>
                        <a:rPr lang="en-US" sz="1600" b="1" kern="1200" dirty="0" smtClean="0">
                          <a:solidFill>
                            <a:schemeClr val="accent3">
                              <a:lumMod val="75000"/>
                            </a:schemeClr>
                          </a:solidFill>
                          <a:effectLst/>
                          <a:latin typeface="+mn-lt"/>
                          <a:ea typeface="+mn-ea"/>
                          <a:cs typeface="+mn-cs"/>
                        </a:rPr>
                        <a:t>Room &amp; Board</a:t>
                      </a:r>
                      <a:endParaRPr lang="en-US" sz="1600" kern="1200" dirty="0" smtClean="0">
                        <a:solidFill>
                          <a:schemeClr val="accent3">
                            <a:lumMod val="75000"/>
                          </a:schemeClr>
                        </a:solidFill>
                        <a:effectLst/>
                        <a:latin typeface="+mn-lt"/>
                        <a:ea typeface="+mn-ea"/>
                        <a:cs typeface="+mn-cs"/>
                      </a:endParaRPr>
                    </a:p>
                    <a:p>
                      <a:pPr marL="285750" lvl="0" indent="-285750">
                        <a:buFont typeface="Arial" pitchFamily="34" charset="0"/>
                        <a:buChar char="•"/>
                      </a:pPr>
                      <a:r>
                        <a:rPr lang="en-US" sz="1600" b="1" kern="1200" dirty="0" smtClean="0">
                          <a:solidFill>
                            <a:schemeClr val="accent3">
                              <a:lumMod val="75000"/>
                            </a:schemeClr>
                          </a:solidFill>
                          <a:effectLst/>
                          <a:latin typeface="+mn-lt"/>
                          <a:ea typeface="+mn-ea"/>
                          <a:cs typeface="+mn-cs"/>
                        </a:rPr>
                        <a:t>Apartment</a:t>
                      </a:r>
                      <a:endParaRPr lang="en-US" sz="1600" kern="1200" dirty="0" smtClean="0">
                        <a:solidFill>
                          <a:schemeClr val="accent3">
                            <a:lumMod val="75000"/>
                          </a:schemeClr>
                        </a:solidFill>
                        <a:effectLst/>
                        <a:latin typeface="+mn-lt"/>
                        <a:ea typeface="+mn-ea"/>
                        <a:cs typeface="+mn-cs"/>
                      </a:endParaRPr>
                    </a:p>
                    <a:p>
                      <a:pPr marL="285750" lvl="0" indent="-285750">
                        <a:buFont typeface="Arial" pitchFamily="34" charset="0"/>
                        <a:buChar char="•"/>
                      </a:pPr>
                      <a:r>
                        <a:rPr lang="en-US" sz="1600" b="1" kern="1200" dirty="0" smtClean="0">
                          <a:solidFill>
                            <a:schemeClr val="accent3">
                              <a:lumMod val="75000"/>
                            </a:schemeClr>
                          </a:solidFill>
                          <a:effectLst/>
                          <a:latin typeface="+mn-lt"/>
                          <a:ea typeface="+mn-ea"/>
                          <a:cs typeface="+mn-cs"/>
                        </a:rPr>
                        <a:t>Roommates</a:t>
                      </a:r>
                      <a:endParaRPr lang="en-US" sz="1600" kern="1200" dirty="0" smtClean="0">
                        <a:solidFill>
                          <a:schemeClr val="accent3">
                            <a:lumMod val="75000"/>
                          </a:schemeClr>
                        </a:solidFill>
                        <a:effectLst/>
                        <a:latin typeface="+mn-lt"/>
                        <a:ea typeface="+mn-ea"/>
                        <a:cs typeface="+mn-cs"/>
                      </a:endParaRPr>
                    </a:p>
                    <a:p>
                      <a:pPr marL="285750" lvl="0" indent="-285750">
                        <a:buFont typeface="Arial" pitchFamily="34" charset="0"/>
                        <a:buChar char="•"/>
                      </a:pPr>
                      <a:r>
                        <a:rPr lang="en-US" sz="1600" b="1" kern="1200" dirty="0" smtClean="0">
                          <a:solidFill>
                            <a:schemeClr val="accent3">
                              <a:lumMod val="75000"/>
                            </a:schemeClr>
                          </a:solidFill>
                          <a:effectLst/>
                          <a:latin typeface="+mn-lt"/>
                          <a:ea typeface="+mn-ea"/>
                          <a:cs typeface="+mn-cs"/>
                        </a:rPr>
                        <a:t>College Dorms</a:t>
                      </a:r>
                      <a:endParaRPr lang="en-US" sz="1600" kern="1200" dirty="0" smtClean="0">
                        <a:solidFill>
                          <a:schemeClr val="accent3">
                            <a:lumMod val="75000"/>
                          </a:schemeClr>
                        </a:solidFill>
                        <a:effectLst/>
                        <a:latin typeface="+mn-lt"/>
                        <a:ea typeface="+mn-ea"/>
                        <a:cs typeface="+mn-cs"/>
                      </a:endParaRPr>
                    </a:p>
                    <a:p>
                      <a:pPr marL="285750" indent="-285750">
                        <a:buFont typeface="Arial" pitchFamily="34" charset="0"/>
                        <a:buChar char="•"/>
                      </a:pPr>
                      <a:r>
                        <a:rPr lang="en-US" sz="1600" b="1" kern="1200" dirty="0" smtClean="0">
                          <a:solidFill>
                            <a:schemeClr val="accent3">
                              <a:lumMod val="75000"/>
                            </a:schemeClr>
                          </a:solidFill>
                          <a:effectLst/>
                          <a:latin typeface="+mn-lt"/>
                          <a:ea typeface="+mn-ea"/>
                          <a:cs typeface="+mn-cs"/>
                        </a:rPr>
                        <a:t>Other as approved by County</a:t>
                      </a:r>
                      <a:endParaRPr lang="en-US" sz="1600" dirty="0">
                        <a:solidFill>
                          <a:schemeClr val="accent3">
                            <a:lumMod val="75000"/>
                          </a:schemeClr>
                        </a:solidFill>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836418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914400" y="685800"/>
            <a:ext cx="6019800" cy="792163"/>
          </a:xfrm>
        </p:spPr>
        <p:txBody>
          <a:bodyPr/>
          <a:lstStyle/>
          <a:p>
            <a:r>
              <a:rPr lang="en-US" sz="4300" b="1" dirty="0" smtClean="0">
                <a:latin typeface="Calibri" panose="020F0502020204030204" pitchFamily="34" charset="0"/>
                <a:cs typeface="Calibri" panose="020F0502020204030204" pitchFamily="34" charset="0"/>
              </a:rPr>
              <a:t>THP+ Foster Care </a:t>
            </a:r>
            <a:endParaRPr lang="en-US" dirty="0" smtClean="0">
              <a:latin typeface="Calibri" panose="020F0502020204030204" pitchFamily="34" charset="0"/>
              <a:cs typeface="Calibri" panose="020F0502020204030204" pitchFamily="34" charset="0"/>
            </a:endParaRPr>
          </a:p>
        </p:txBody>
      </p:sp>
      <p:sp>
        <p:nvSpPr>
          <p:cNvPr id="28675" name="Content Placeholder 2"/>
          <p:cNvSpPr>
            <a:spLocks noGrp="1"/>
          </p:cNvSpPr>
          <p:nvPr>
            <p:ph idx="4294967295"/>
          </p:nvPr>
        </p:nvSpPr>
        <p:spPr>
          <a:xfrm>
            <a:off x="685800" y="1782763"/>
            <a:ext cx="8001000" cy="4830762"/>
          </a:xfrm>
        </p:spPr>
        <p:txBody>
          <a:bodyPr/>
          <a:lstStyle/>
          <a:p>
            <a:pPr marL="285750" indent="-285750">
              <a:buClr>
                <a:schemeClr val="accent1"/>
              </a:buClr>
              <a:buSzPct val="150000"/>
              <a:buFontTx/>
              <a:buNone/>
            </a:pPr>
            <a:endParaRPr lang="en-US" sz="800" dirty="0" smtClean="0"/>
          </a:p>
          <a:p>
            <a:pPr>
              <a:spcBef>
                <a:spcPts val="0"/>
              </a:spcBef>
              <a:spcAft>
                <a:spcPts val="1200"/>
              </a:spcAft>
              <a:buClr>
                <a:schemeClr val="accent1"/>
              </a:buClr>
              <a:buSzPct val="100000"/>
              <a:buFont typeface="Arial" panose="020B0604020202020204" pitchFamily="34" charset="0"/>
              <a:buChar char="•"/>
            </a:pPr>
            <a:r>
              <a:rPr lang="en-US" sz="2400" dirty="0" smtClean="0"/>
              <a:t>Transitional housing program only for NMDs</a:t>
            </a:r>
          </a:p>
          <a:p>
            <a:pPr>
              <a:spcBef>
                <a:spcPts val="0"/>
              </a:spcBef>
              <a:spcAft>
                <a:spcPts val="1200"/>
              </a:spcAft>
              <a:buClr>
                <a:schemeClr val="accent1"/>
              </a:buClr>
              <a:buSzPct val="100000"/>
              <a:buFont typeface="Arial" panose="020B0604020202020204" pitchFamily="34" charset="0"/>
              <a:buChar char="•"/>
            </a:pPr>
            <a:r>
              <a:rPr lang="en-US" sz="2400" dirty="0" smtClean="0"/>
              <a:t>Modeled after existing THPP programs </a:t>
            </a:r>
          </a:p>
          <a:p>
            <a:pPr>
              <a:spcBef>
                <a:spcPts val="0"/>
              </a:spcBef>
              <a:spcAft>
                <a:spcPts val="1200"/>
              </a:spcAft>
              <a:buClr>
                <a:schemeClr val="accent1"/>
              </a:buClr>
              <a:buSzPct val="100000"/>
              <a:buFont typeface="Arial" panose="020B0604020202020204" pitchFamily="34" charset="0"/>
              <a:buChar char="•"/>
            </a:pPr>
            <a:r>
              <a:rPr lang="en-US" dirty="0"/>
              <a:t>H</a:t>
            </a:r>
            <a:r>
              <a:rPr lang="en-US" sz="2400" dirty="0" smtClean="0"/>
              <a:t>ousing and supportive services</a:t>
            </a:r>
          </a:p>
          <a:p>
            <a:pPr>
              <a:spcBef>
                <a:spcPts val="0"/>
              </a:spcBef>
              <a:spcAft>
                <a:spcPts val="1200"/>
              </a:spcAft>
              <a:buClr>
                <a:schemeClr val="accent1"/>
              </a:buClr>
              <a:buSzPct val="100000"/>
              <a:buFont typeface="Arial" panose="020B0604020202020204" pitchFamily="34" charset="0"/>
              <a:buChar char="•"/>
            </a:pPr>
            <a:r>
              <a:rPr lang="en-US" sz="2400" dirty="0" smtClean="0"/>
              <a:t>Semi-supervised setting</a:t>
            </a:r>
          </a:p>
          <a:p>
            <a:pPr>
              <a:spcBef>
                <a:spcPts val="0"/>
              </a:spcBef>
              <a:spcAft>
                <a:spcPts val="1200"/>
              </a:spcAft>
              <a:buClr>
                <a:schemeClr val="accent1"/>
              </a:buClr>
              <a:buSzPct val="100000"/>
              <a:buFont typeface="Arial" panose="020B0604020202020204" pitchFamily="34" charset="0"/>
              <a:buChar char="•"/>
            </a:pPr>
            <a:r>
              <a:rPr lang="en-US" sz="2400" dirty="0" smtClean="0"/>
              <a:t>Single site (campus), scattered/remote site (apartments throughout LA), or host family (like a foster family)</a:t>
            </a:r>
          </a:p>
          <a:p>
            <a:pPr>
              <a:spcBef>
                <a:spcPts val="0"/>
              </a:spcBef>
              <a:spcAft>
                <a:spcPts val="1200"/>
              </a:spcAft>
              <a:buClr>
                <a:schemeClr val="accent1"/>
              </a:buClr>
              <a:buSzPct val="100000"/>
              <a:buFont typeface="Arial" panose="020B0604020202020204" pitchFamily="34" charset="0"/>
              <a:buChar char="•"/>
            </a:pPr>
            <a:r>
              <a:rPr lang="en-US" sz="2400" dirty="0" smtClean="0"/>
              <a:t>Ideal for NMD unable to reside in foster home but not yet ready for SILP</a:t>
            </a:r>
          </a:p>
          <a:p>
            <a:pPr>
              <a:buClr>
                <a:schemeClr val="accent1"/>
              </a:buClr>
              <a:buSzPct val="150000"/>
            </a:pPr>
            <a:endParaRPr lang="en-US" sz="2300" b="1" dirty="0" smtClean="0"/>
          </a:p>
        </p:txBody>
      </p:sp>
      <p:sp>
        <p:nvSpPr>
          <p:cNvPr id="28676" name="Slide Number Placeholder 3"/>
          <p:cNvSpPr txBox="1">
            <a:spLocks noGrp="1"/>
          </p:cNvSpPr>
          <p:nvPr/>
        </p:nvSpPr>
        <p:spPr bwMode="auto">
          <a:xfrm>
            <a:off x="6858000" y="6400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fld id="{5B1B8CA6-B299-4377-B70E-117CB73A08DE}" type="slidenum">
              <a:rPr lang="en-US" sz="1400"/>
              <a:pPr algn="ctr" eaLnBrk="1" hangingPunct="1"/>
              <a:t>25</a:t>
            </a:fld>
            <a:endParaRPr lang="en-US" sz="1400"/>
          </a:p>
        </p:txBody>
      </p:sp>
    </p:spTree>
    <p:extLst>
      <p:ext uri="{BB962C8B-B14F-4D97-AF65-F5344CB8AC3E}">
        <p14:creationId xmlns:p14="http://schemas.microsoft.com/office/powerpoint/2010/main" val="1982453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txBox="1">
            <a:spLocks noGrp="1"/>
          </p:cNvSpPr>
          <p:nvPr/>
        </p:nvSpPr>
        <p:spPr bwMode="auto">
          <a:xfrm>
            <a:off x="6858000" y="6400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fld id="{C690EC71-DBD4-4D74-B75F-3304BA3A6C09}" type="slidenum">
              <a:rPr lang="en-US" sz="1400"/>
              <a:pPr algn="ctr"/>
              <a:t>26</a:t>
            </a:fld>
            <a:endParaRPr lang="en-US" sz="1400"/>
          </a:p>
        </p:txBody>
      </p:sp>
      <p:sp>
        <p:nvSpPr>
          <p:cNvPr id="29699" name="Slide Number Placeholder 5"/>
          <p:cNvSpPr txBox="1">
            <a:spLocks noGrp="1"/>
          </p:cNvSpPr>
          <p:nvPr/>
        </p:nvSpPr>
        <p:spPr bwMode="auto">
          <a:xfrm>
            <a:off x="7620000" y="19050"/>
            <a:ext cx="10668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sz="1400" b="1">
              <a:solidFill>
                <a:srgbClr val="FFFFFF"/>
              </a:solidFill>
            </a:endParaRPr>
          </a:p>
        </p:txBody>
      </p:sp>
      <p:sp>
        <p:nvSpPr>
          <p:cNvPr id="29700" name="Title 1"/>
          <p:cNvSpPr>
            <a:spLocks noGrp="1"/>
          </p:cNvSpPr>
          <p:nvPr>
            <p:ph type="title" idx="4294967295"/>
          </p:nvPr>
        </p:nvSpPr>
        <p:spPr>
          <a:xfrm>
            <a:off x="762000" y="838200"/>
            <a:ext cx="8229600" cy="760413"/>
          </a:xfrm>
        </p:spPr>
        <p:txBody>
          <a:bodyPr anchor="ctr"/>
          <a:lstStyle/>
          <a:p>
            <a:pPr eaLnBrk="1" hangingPunct="1"/>
            <a:r>
              <a:rPr lang="en-US" sz="3800" b="1" dirty="0" smtClean="0">
                <a:latin typeface="Calibri" panose="020F0502020204030204" pitchFamily="34" charset="0"/>
                <a:cs typeface="Calibri" panose="020F0502020204030204" pitchFamily="34" charset="0"/>
              </a:rPr>
              <a:t>SILP Overview</a:t>
            </a:r>
            <a:r>
              <a:rPr lang="en-US" sz="4000" dirty="0" smtClean="0">
                <a:latin typeface="Calibri" panose="020F0502020204030204" pitchFamily="34" charset="0"/>
                <a:cs typeface="Calibri" panose="020F0502020204030204" pitchFamily="34" charset="0"/>
              </a:rPr>
              <a:t> </a:t>
            </a:r>
          </a:p>
        </p:txBody>
      </p:sp>
      <p:sp>
        <p:nvSpPr>
          <p:cNvPr id="29701" name="Content Placeholder 2"/>
          <p:cNvSpPr>
            <a:spLocks noGrp="1"/>
          </p:cNvSpPr>
          <p:nvPr>
            <p:ph idx="4294967295"/>
          </p:nvPr>
        </p:nvSpPr>
        <p:spPr>
          <a:xfrm>
            <a:off x="533400" y="1752600"/>
            <a:ext cx="8153400" cy="4525963"/>
          </a:xfrm>
        </p:spPr>
        <p:txBody>
          <a:bodyPr/>
          <a:lstStyle/>
          <a:p>
            <a:pPr marL="338138" indent="-338138" eaLnBrk="1" hangingPunct="1">
              <a:lnSpc>
                <a:spcPct val="90000"/>
              </a:lnSpc>
              <a:buClr>
                <a:schemeClr val="accent1"/>
              </a:buClr>
              <a:buSzPct val="150000"/>
              <a:buFontTx/>
              <a:buChar char="•"/>
            </a:pPr>
            <a:r>
              <a:rPr lang="en-US" sz="2600" dirty="0" smtClean="0"/>
              <a:t>Supervised Independent Living Placement (SILP) settings may include but not limited to:</a:t>
            </a:r>
          </a:p>
          <a:p>
            <a:pPr marL="914400" lvl="1" indent="-461963" eaLnBrk="1" hangingPunct="1">
              <a:lnSpc>
                <a:spcPct val="90000"/>
              </a:lnSpc>
            </a:pPr>
            <a:r>
              <a:rPr lang="en-US" dirty="0" smtClean="0"/>
              <a:t>Apartment living</a:t>
            </a:r>
          </a:p>
          <a:p>
            <a:pPr marL="914400" lvl="1" indent="-461963" eaLnBrk="1" hangingPunct="1">
              <a:lnSpc>
                <a:spcPct val="90000"/>
              </a:lnSpc>
            </a:pPr>
            <a:r>
              <a:rPr lang="en-US" dirty="0" smtClean="0"/>
              <a:t>Renting a room </a:t>
            </a:r>
            <a:r>
              <a:rPr lang="en-US" sz="2400" dirty="0" smtClean="0"/>
              <a:t>(</a:t>
            </a:r>
            <a:r>
              <a:rPr lang="en-US" sz="2400" b="1" i="1" dirty="0" smtClean="0"/>
              <a:t>including w/ a relative-except bio parents</a:t>
            </a:r>
            <a:r>
              <a:rPr lang="en-US" dirty="0" smtClean="0"/>
              <a:t>)</a:t>
            </a:r>
          </a:p>
          <a:p>
            <a:pPr marL="914400" lvl="1" indent="-461963" eaLnBrk="1" hangingPunct="1">
              <a:lnSpc>
                <a:spcPct val="90000"/>
              </a:lnSpc>
            </a:pPr>
            <a:r>
              <a:rPr lang="en-US" dirty="0" smtClean="0"/>
              <a:t>Shared roommate settings</a:t>
            </a:r>
          </a:p>
          <a:p>
            <a:pPr marL="914400" lvl="1" indent="-461963" eaLnBrk="1" hangingPunct="1">
              <a:lnSpc>
                <a:spcPct val="90000"/>
              </a:lnSpc>
            </a:pPr>
            <a:r>
              <a:rPr lang="en-US" dirty="0" smtClean="0"/>
              <a:t>Dorms</a:t>
            </a:r>
          </a:p>
          <a:p>
            <a:pPr marL="914400" lvl="1" indent="-461963" eaLnBrk="1" hangingPunct="1">
              <a:lnSpc>
                <a:spcPct val="90000"/>
              </a:lnSpc>
            </a:pPr>
            <a:r>
              <a:rPr lang="en-US" dirty="0" smtClean="0"/>
              <a:t>Living situations with adult siblings, appropriate extended family members, tribal members, NREFM or mentors should be explored</a:t>
            </a:r>
          </a:p>
          <a:p>
            <a:pPr marL="914400" lvl="1" indent="-461963" eaLnBrk="1" hangingPunct="1">
              <a:lnSpc>
                <a:spcPct val="90000"/>
              </a:lnSpc>
            </a:pPr>
            <a:endParaRPr lang="en-US" sz="2400" dirty="0" smtClean="0"/>
          </a:p>
          <a:p>
            <a:pPr marL="914400" lvl="1" indent="-461963" eaLnBrk="1" hangingPunct="1">
              <a:lnSpc>
                <a:spcPct val="90000"/>
              </a:lnSpc>
            </a:pPr>
            <a:endParaRPr lang="en-US" sz="2100" b="1" i="1" dirty="0" smtClean="0"/>
          </a:p>
          <a:p>
            <a:pPr marL="338138" indent="-338138" eaLnBrk="1" hangingPunct="1"/>
            <a:endParaRPr lang="en-US" sz="2300" dirty="0" smtClean="0"/>
          </a:p>
        </p:txBody>
      </p:sp>
    </p:spTree>
    <p:extLst>
      <p:ext uri="{BB962C8B-B14F-4D97-AF65-F5344CB8AC3E}">
        <p14:creationId xmlns:p14="http://schemas.microsoft.com/office/powerpoint/2010/main" val="2721975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Debunking Common Misconceptions</a:t>
            </a:r>
            <a:endParaRPr lang="en-US" b="1" dirty="0"/>
          </a:p>
        </p:txBody>
      </p:sp>
      <p:sp>
        <p:nvSpPr>
          <p:cNvPr id="3" name="Content Placeholder 2"/>
          <p:cNvSpPr>
            <a:spLocks noGrp="1"/>
          </p:cNvSpPr>
          <p:nvPr>
            <p:ph idx="1"/>
          </p:nvPr>
        </p:nvSpPr>
        <p:spPr/>
        <p:txBody>
          <a:bodyPr>
            <a:normAutofit/>
          </a:bodyPr>
          <a:lstStyle/>
          <a:p>
            <a:r>
              <a:rPr lang="en-US" sz="2800" dirty="0" smtClean="0"/>
              <a:t>Many youth think that once they are eligible for AB 12, they are automatically entitled to SILP and an $858 payment.</a:t>
            </a:r>
          </a:p>
          <a:p>
            <a:r>
              <a:rPr lang="en-US" sz="2800" dirty="0" smtClean="0"/>
              <a:t>That isn’t how it works!</a:t>
            </a:r>
          </a:p>
          <a:p>
            <a:r>
              <a:rPr lang="en-US" sz="2800" dirty="0" smtClean="0"/>
              <a:t>SILPs are just one </a:t>
            </a:r>
            <a:r>
              <a:rPr lang="en-US" sz="2800" b="1" i="1" dirty="0" smtClean="0"/>
              <a:t>possible</a:t>
            </a:r>
            <a:r>
              <a:rPr lang="en-US" sz="2800" dirty="0" smtClean="0"/>
              <a:t> placement under extended foster care! </a:t>
            </a:r>
          </a:p>
          <a:p>
            <a:r>
              <a:rPr lang="en-US" sz="2800" dirty="0" smtClean="0"/>
              <a:t>In order to qualify, youth must pass a readiness assessment and the placement itself must pass an inspection. </a:t>
            </a:r>
            <a:endParaRPr lang="en-US" sz="2800" dirty="0"/>
          </a:p>
        </p:txBody>
      </p:sp>
    </p:spTree>
    <p:extLst>
      <p:ext uri="{BB962C8B-B14F-4D97-AF65-F5344CB8AC3E}">
        <p14:creationId xmlns:p14="http://schemas.microsoft.com/office/powerpoint/2010/main" val="4120195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Readiness Assessment</a:t>
            </a:r>
            <a:endParaRPr lang="en-US" b="1" dirty="0"/>
          </a:p>
        </p:txBody>
      </p:sp>
      <p:sp>
        <p:nvSpPr>
          <p:cNvPr id="3" name="Content Placeholder 2"/>
          <p:cNvSpPr>
            <a:spLocks noGrp="1"/>
          </p:cNvSpPr>
          <p:nvPr>
            <p:ph idx="1"/>
          </p:nvPr>
        </p:nvSpPr>
        <p:spPr/>
        <p:txBody>
          <a:bodyPr/>
          <a:lstStyle/>
          <a:p>
            <a:r>
              <a:rPr lang="en-US" sz="3200" dirty="0" smtClean="0"/>
              <a:t>Required for all NMDs in SILPs </a:t>
            </a:r>
            <a:r>
              <a:rPr lang="en-US" sz="3200" b="1" i="1" dirty="0" smtClean="0"/>
              <a:t>except</a:t>
            </a:r>
            <a:r>
              <a:rPr lang="en-US" sz="3200" dirty="0" smtClean="0"/>
              <a:t> those in student approved housing/dormitories</a:t>
            </a:r>
          </a:p>
          <a:p>
            <a:r>
              <a:rPr lang="en-US" sz="3200" dirty="0" smtClean="0"/>
              <a:t>NMD &amp; SW/PO should work together to assess readiness</a:t>
            </a:r>
            <a:endParaRPr lang="en-US" sz="2800" dirty="0" smtClean="0"/>
          </a:p>
          <a:p>
            <a:r>
              <a:rPr lang="en-US" sz="3200" dirty="0" smtClean="0"/>
              <a:t>Some SILP types require more independence than others </a:t>
            </a:r>
          </a:p>
          <a:p>
            <a:endParaRPr lang="en-US" dirty="0"/>
          </a:p>
        </p:txBody>
      </p:sp>
    </p:spTree>
    <p:extLst>
      <p:ext uri="{BB962C8B-B14F-4D97-AF65-F5344CB8AC3E}">
        <p14:creationId xmlns:p14="http://schemas.microsoft.com/office/powerpoint/2010/main" val="3360325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Purpose and Components</a:t>
            </a:r>
            <a:endParaRPr lang="en-US" b="1"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446182457"/>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4987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cs typeface="Calibri" panose="020F0502020204030204" pitchFamily="34" charset="0"/>
              </a:rPr>
              <a:t>Goals for Today</a:t>
            </a:r>
            <a:endParaRPr lang="en-US" b="1" dirty="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3200" dirty="0" smtClean="0"/>
              <a:t>The Purpose of the workshop is to…</a:t>
            </a:r>
          </a:p>
          <a:p>
            <a:pPr lvl="1"/>
            <a:r>
              <a:rPr lang="en-US" sz="2800" dirty="0"/>
              <a:t>Outline services and supports available to TAY aged 16-24 years </a:t>
            </a:r>
            <a:r>
              <a:rPr lang="en-US" sz="2800" dirty="0" smtClean="0"/>
              <a:t>old</a:t>
            </a:r>
          </a:p>
          <a:p>
            <a:pPr lvl="1"/>
            <a:r>
              <a:rPr lang="en-US" sz="3000" dirty="0" smtClean="0"/>
              <a:t> Familiarize attendees with the ins and outs of extended foster care (AB12) </a:t>
            </a:r>
          </a:p>
          <a:p>
            <a:pPr marL="274320" lvl="1" indent="0">
              <a:buNone/>
            </a:pPr>
            <a:endParaRPr lang="en-US" sz="3000" dirty="0" smtClean="0"/>
          </a:p>
          <a:p>
            <a:pPr marL="274320" lvl="1" indent="0">
              <a:buNone/>
            </a:pPr>
            <a:r>
              <a:rPr lang="en-US" sz="3000" dirty="0" smtClean="0"/>
              <a:t> </a:t>
            </a:r>
            <a:endParaRPr lang="en-US" sz="3000" dirty="0" smtClean="0">
              <a:solidFill>
                <a:srgbClr val="006666"/>
              </a:solidFill>
            </a:endParaRPr>
          </a:p>
        </p:txBody>
      </p:sp>
    </p:spTree>
    <p:extLst>
      <p:ext uri="{BB962C8B-B14F-4D97-AF65-F5344CB8AC3E}">
        <p14:creationId xmlns:p14="http://schemas.microsoft.com/office/powerpoint/2010/main" val="2810678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Readiness Assessment Denials</a:t>
            </a:r>
            <a:endParaRPr lang="en-US" b="1"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3350287277"/>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7272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pPr algn="ctr"/>
            <a:r>
              <a:rPr lang="en-US" b="1" dirty="0" smtClean="0"/>
              <a:t>Know Before You Go/B4UGO</a:t>
            </a:r>
            <a:endParaRPr lang="en-US" b="1" dirty="0"/>
          </a:p>
        </p:txBody>
      </p:sp>
      <p:pic>
        <p:nvPicPr>
          <p:cNvPr id="4" name="Content Placeholder 3"/>
          <p:cNvPicPr>
            <a:picLocks noGrp="1" noChangeAspect="1"/>
          </p:cNvPicPr>
          <p:nvPr>
            <p:ph idx="1"/>
          </p:nvPr>
        </p:nvPicPr>
        <p:blipFill>
          <a:blip r:embed="rId2"/>
          <a:srcRect l="-54646" r="-54646"/>
          <a:stretch>
            <a:fillRect/>
          </a:stretch>
        </p:blipFill>
        <p:spPr>
          <a:xfrm>
            <a:off x="533400" y="914401"/>
            <a:ext cx="8686800" cy="5029200"/>
          </a:xfrm>
        </p:spPr>
      </p:pic>
      <p:sp>
        <p:nvSpPr>
          <p:cNvPr id="3" name="TextBox 2"/>
          <p:cNvSpPr txBox="1"/>
          <p:nvPr/>
        </p:nvSpPr>
        <p:spPr>
          <a:xfrm>
            <a:off x="381000" y="6172200"/>
            <a:ext cx="4148443" cy="646331"/>
          </a:xfrm>
          <a:prstGeom prst="rect">
            <a:avLst/>
          </a:prstGeom>
          <a:noFill/>
        </p:spPr>
        <p:txBody>
          <a:bodyPr wrap="none" rtlCol="0">
            <a:spAutoFit/>
          </a:bodyPr>
          <a:lstStyle/>
          <a:p>
            <a:r>
              <a:rPr lang="en-US" dirty="0" smtClean="0">
                <a:hlinkClick r:id="rId3" action="ppaction://hlinkfile"/>
              </a:rPr>
              <a:t>www.kids-alliance.org/knowbeforeyougo  </a:t>
            </a:r>
            <a:endParaRPr lang="en-US" dirty="0" smtClean="0"/>
          </a:p>
          <a:p>
            <a:r>
              <a:rPr lang="en-US" dirty="0" smtClean="0"/>
              <a:t>        </a:t>
            </a:r>
            <a:endParaRPr lang="en-US" dirty="0"/>
          </a:p>
        </p:txBody>
      </p:sp>
    </p:spTree>
    <p:extLst>
      <p:ext uri="{BB962C8B-B14F-4D97-AF65-F5344CB8AC3E}">
        <p14:creationId xmlns:p14="http://schemas.microsoft.com/office/powerpoint/2010/main" val="364838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35117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			</a:t>
            </a:r>
            <a:endParaRPr lang="en-US" dirty="0"/>
          </a:p>
        </p:txBody>
      </p:sp>
      <p:sp>
        <p:nvSpPr>
          <p:cNvPr id="3" name="Content Placeholder 2"/>
          <p:cNvSpPr>
            <a:spLocks noGrp="1"/>
          </p:cNvSpPr>
          <p:nvPr>
            <p:ph idx="1"/>
          </p:nvPr>
        </p:nvSpPr>
        <p:spPr/>
        <p:txBody>
          <a:bodyPr/>
          <a:lstStyle/>
          <a:p>
            <a:pPr marL="0" indent="0">
              <a:buNone/>
            </a:pPr>
            <a:r>
              <a:rPr lang="en-US" sz="3200" dirty="0" smtClean="0"/>
              <a:t>Deb Cromer, </a:t>
            </a:r>
            <a:r>
              <a:rPr lang="en-US" sz="3200" dirty="0" err="1" smtClean="0"/>
              <a:t>NextStep</a:t>
            </a:r>
            <a:r>
              <a:rPr lang="en-US" sz="3200" dirty="0" smtClean="0"/>
              <a:t> Program Director</a:t>
            </a:r>
          </a:p>
          <a:p>
            <a:pPr marL="0" indent="0">
              <a:buNone/>
            </a:pPr>
            <a:r>
              <a:rPr lang="en-US" sz="3200" dirty="0"/>
              <a:t>Vincent </a:t>
            </a:r>
            <a:r>
              <a:rPr lang="en-US" sz="3200" dirty="0" err="1" smtClean="0"/>
              <a:t>D’Averso</a:t>
            </a:r>
            <a:r>
              <a:rPr lang="en-US" sz="3200" dirty="0" smtClean="0"/>
              <a:t>, Mentor Program Director </a:t>
            </a:r>
            <a:endParaRPr lang="en-US" sz="3200" dirty="0"/>
          </a:p>
          <a:p>
            <a:pPr marL="0" indent="0">
              <a:buNone/>
            </a:pPr>
            <a:r>
              <a:rPr lang="en-US" sz="3200" dirty="0" smtClean="0"/>
              <a:t>Stephanie Lopez, Project Manager</a:t>
            </a:r>
          </a:p>
          <a:p>
            <a:pPr marL="0" indent="0">
              <a:buNone/>
            </a:pPr>
            <a:r>
              <a:rPr lang="en-US" sz="3200" dirty="0" smtClean="0"/>
              <a:t>The Alliance for Children’s Rights</a:t>
            </a:r>
          </a:p>
          <a:p>
            <a:pPr marL="0" indent="0">
              <a:buNone/>
            </a:pPr>
            <a:r>
              <a:rPr lang="en-US" sz="3200" dirty="0" smtClean="0"/>
              <a:t>3333 Wilshire Blvd. Suite 550 </a:t>
            </a:r>
          </a:p>
          <a:p>
            <a:pPr marL="0" indent="0">
              <a:buNone/>
            </a:pPr>
            <a:r>
              <a:rPr lang="en-US" sz="3200" dirty="0" smtClean="0"/>
              <a:t>Los Angeles, CA 90010</a:t>
            </a:r>
          </a:p>
          <a:p>
            <a:pPr marL="0" indent="0">
              <a:buNone/>
            </a:pPr>
            <a:r>
              <a:rPr lang="en-US" sz="3200" dirty="0" smtClean="0"/>
              <a:t>(213) 368-6010</a:t>
            </a:r>
          </a:p>
          <a:p>
            <a:pPr marL="0" indent="0">
              <a:buNone/>
            </a:pPr>
            <a:r>
              <a:rPr lang="en-US" sz="3200" dirty="0" smtClean="0"/>
              <a:t>www.nextstep@kids-alliance.org</a:t>
            </a:r>
          </a:p>
          <a:p>
            <a:endParaRPr lang="en-US" dirty="0"/>
          </a:p>
        </p:txBody>
      </p:sp>
    </p:spTree>
    <p:extLst>
      <p:ext uri="{BB962C8B-B14F-4D97-AF65-F5344CB8AC3E}">
        <p14:creationId xmlns:p14="http://schemas.microsoft.com/office/powerpoint/2010/main" val="3137480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err="1" smtClean="0"/>
              <a:t>NextStep</a:t>
            </a:r>
            <a:r>
              <a:rPr lang="en-US" dirty="0" smtClean="0"/>
              <a:t> Program</a:t>
            </a:r>
            <a:endParaRPr lang="en-US" dirty="0"/>
          </a:p>
        </p:txBody>
      </p:sp>
      <p:sp>
        <p:nvSpPr>
          <p:cNvPr id="3" name="Text Placeholder 2"/>
          <p:cNvSpPr>
            <a:spLocks noGrp="1"/>
          </p:cNvSpPr>
          <p:nvPr>
            <p:ph type="body" idx="1"/>
          </p:nvPr>
        </p:nvSpPr>
        <p:spPr/>
        <p:txBody>
          <a:bodyPr/>
          <a:lstStyle/>
          <a:p>
            <a:r>
              <a:rPr lang="en-US" dirty="0" smtClean="0"/>
              <a:t>An introduction to our program and our population.</a:t>
            </a:r>
            <a:endParaRPr lang="en-US" dirty="0"/>
          </a:p>
        </p:txBody>
      </p:sp>
    </p:spTree>
    <p:extLst>
      <p:ext uri="{BB962C8B-B14F-4D97-AF65-F5344CB8AC3E}">
        <p14:creationId xmlns:p14="http://schemas.microsoft.com/office/powerpoint/2010/main" val="2481647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serve</a:t>
            </a:r>
            <a:endParaRPr lang="en-US" dirty="0"/>
          </a:p>
        </p:txBody>
      </p:sp>
      <p:sp>
        <p:nvSpPr>
          <p:cNvPr id="3" name="Content Placeholder 2"/>
          <p:cNvSpPr>
            <a:spLocks noGrp="1"/>
          </p:cNvSpPr>
          <p:nvPr>
            <p:ph idx="1"/>
          </p:nvPr>
        </p:nvSpPr>
        <p:spPr/>
        <p:txBody>
          <a:bodyPr/>
          <a:lstStyle/>
          <a:p>
            <a:r>
              <a:rPr lang="en-US" dirty="0" smtClean="0"/>
              <a:t>Current and former foster and probation youth ages 14-24</a:t>
            </a:r>
          </a:p>
          <a:p>
            <a:pPr marL="0" indent="0">
              <a:buNone/>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5795502"/>
            <a:ext cx="1621996" cy="833897"/>
          </a:xfrm>
          <a:prstGeom prst="rect">
            <a:avLst/>
          </a:prstGeom>
        </p:spPr>
      </p:pic>
      <p:pic>
        <p:nvPicPr>
          <p:cNvPr id="4" name="Picture 3"/>
          <p:cNvPicPr>
            <a:picLocks noChangeAspect="1"/>
          </p:cNvPicPr>
          <p:nvPr/>
        </p:nvPicPr>
        <p:blipFill>
          <a:blip r:embed="rId4"/>
          <a:stretch>
            <a:fillRect/>
          </a:stretch>
        </p:blipFill>
        <p:spPr>
          <a:xfrm>
            <a:off x="1252392" y="2405449"/>
            <a:ext cx="6591405" cy="3358677"/>
          </a:xfrm>
          <a:prstGeom prst="rect">
            <a:avLst/>
          </a:prstGeom>
        </p:spPr>
      </p:pic>
    </p:spTree>
    <p:extLst>
      <p:ext uri="{BB962C8B-B14F-4D97-AF65-F5344CB8AC3E}">
        <p14:creationId xmlns:p14="http://schemas.microsoft.com/office/powerpoint/2010/main" val="4175928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Step Program</a:t>
            </a:r>
            <a:endParaRPr lang="en-US" dirty="0"/>
          </a:p>
        </p:txBody>
      </p:sp>
      <p:sp>
        <p:nvSpPr>
          <p:cNvPr id="3" name="Content Placeholder 2"/>
          <p:cNvSpPr>
            <a:spLocks noGrp="1"/>
          </p:cNvSpPr>
          <p:nvPr>
            <p:ph idx="1"/>
          </p:nvPr>
        </p:nvSpPr>
        <p:spPr/>
        <p:txBody>
          <a:bodyPr>
            <a:normAutofit/>
          </a:bodyPr>
          <a:lstStyle/>
          <a:p>
            <a:pPr lvl="1"/>
            <a:r>
              <a:rPr lang="en-US" sz="3600" dirty="0" smtClean="0"/>
              <a:t>Legal Advocacy</a:t>
            </a:r>
          </a:p>
          <a:p>
            <a:pPr lvl="1"/>
            <a:r>
              <a:rPr lang="en-US" sz="3600" dirty="0" smtClean="0"/>
              <a:t>Training and Outreach</a:t>
            </a:r>
          </a:p>
          <a:p>
            <a:pPr lvl="1"/>
            <a:r>
              <a:rPr lang="en-US" sz="3600" dirty="0" smtClean="0"/>
              <a:t>Connection to Resources</a:t>
            </a:r>
          </a:p>
          <a:p>
            <a:pPr lvl="1"/>
            <a:r>
              <a:rPr lang="en-US" sz="3600" dirty="0" smtClean="0"/>
              <a:t>Mentoring</a:t>
            </a:r>
          </a:p>
          <a:p>
            <a:pPr lvl="1"/>
            <a:r>
              <a:rPr lang="en-US" sz="3600" dirty="0" smtClean="0"/>
              <a:t>Youth Council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5795502"/>
            <a:ext cx="1621996" cy="833897"/>
          </a:xfrm>
          <a:prstGeom prst="rect">
            <a:avLst/>
          </a:prstGeom>
        </p:spPr>
      </p:pic>
    </p:spTree>
    <p:extLst>
      <p:ext uri="{BB962C8B-B14F-4D97-AF65-F5344CB8AC3E}">
        <p14:creationId xmlns:p14="http://schemas.microsoft.com/office/powerpoint/2010/main" val="650705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Independent Living </a:t>
            </a:r>
            <a:endParaRPr lang="en-US" dirty="0"/>
          </a:p>
        </p:txBody>
      </p:sp>
      <p:sp>
        <p:nvSpPr>
          <p:cNvPr id="3" name="Text Placeholder 2"/>
          <p:cNvSpPr>
            <a:spLocks noGrp="1"/>
          </p:cNvSpPr>
          <p:nvPr>
            <p:ph type="body" idx="1"/>
          </p:nvPr>
        </p:nvSpPr>
        <p:spPr/>
        <p:txBody>
          <a:bodyPr/>
          <a:lstStyle/>
          <a:p>
            <a:r>
              <a:rPr lang="en-US" dirty="0" smtClean="0"/>
              <a:t>Housing, services and support.</a:t>
            </a:r>
            <a:endParaRPr lang="en-US" dirty="0"/>
          </a:p>
        </p:txBody>
      </p:sp>
    </p:spTree>
    <p:extLst>
      <p:ext uri="{BB962C8B-B14F-4D97-AF65-F5344CB8AC3E}">
        <p14:creationId xmlns:p14="http://schemas.microsoft.com/office/powerpoint/2010/main" val="416942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57200" y="457200"/>
            <a:ext cx="8229600" cy="990600"/>
          </a:xfrm>
        </p:spPr>
        <p:txBody>
          <a:bodyPr>
            <a:normAutofit fontScale="90000"/>
          </a:bodyPr>
          <a:lstStyle/>
          <a:p>
            <a:pPr algn="ctr"/>
            <a:r>
              <a:rPr lang="en-US" b="1" dirty="0" smtClean="0">
                <a:latin typeface="Calibri" panose="020F0502020204030204" pitchFamily="34" charset="0"/>
                <a:cs typeface="Calibri" panose="020F0502020204030204" pitchFamily="34" charset="0"/>
              </a:rPr>
              <a:t>What is the Independent Living Program (ILP)  </a:t>
            </a:r>
          </a:p>
        </p:txBody>
      </p:sp>
      <p:sp>
        <p:nvSpPr>
          <p:cNvPr id="35842" name="Rectangle 3"/>
          <p:cNvSpPr>
            <a:spLocks noGrp="1" noChangeArrowheads="1"/>
          </p:cNvSpPr>
          <p:nvPr>
            <p:ph idx="1"/>
          </p:nvPr>
        </p:nvSpPr>
        <p:spPr>
          <a:xfrm>
            <a:off x="381000" y="1524000"/>
            <a:ext cx="8305800" cy="4876800"/>
          </a:xfrm>
        </p:spPr>
        <p:txBody>
          <a:bodyPr>
            <a:normAutofit fontScale="85000" lnSpcReduction="10000"/>
          </a:bodyPr>
          <a:lstStyle/>
          <a:p>
            <a:r>
              <a:rPr lang="en-US" sz="3200" dirty="0" smtClean="0"/>
              <a:t>Funding and supports through Chafee dollars that is dispersed through Child Welfare and are available until the youth’s 21</a:t>
            </a:r>
            <a:r>
              <a:rPr lang="en-US" sz="3200" baseline="30000" dirty="0" smtClean="0"/>
              <a:t>st</a:t>
            </a:r>
            <a:r>
              <a:rPr lang="en-US" sz="3200" dirty="0" smtClean="0"/>
              <a:t> birthday.</a:t>
            </a:r>
          </a:p>
          <a:p>
            <a:r>
              <a:rPr lang="en-US" sz="3200" dirty="0" smtClean="0"/>
              <a:t>Examples of supports:</a:t>
            </a:r>
          </a:p>
          <a:p>
            <a:pPr lvl="1"/>
            <a:r>
              <a:rPr lang="en-US" sz="2800" dirty="0" smtClean="0"/>
              <a:t>Education resources and funding</a:t>
            </a:r>
          </a:p>
          <a:p>
            <a:pPr lvl="1"/>
            <a:r>
              <a:rPr lang="en-US" sz="2800" dirty="0" smtClean="0"/>
              <a:t>Employment resources</a:t>
            </a:r>
          </a:p>
          <a:p>
            <a:pPr lvl="1"/>
            <a:r>
              <a:rPr lang="en-US" sz="2800" dirty="0" smtClean="0"/>
              <a:t>Housing</a:t>
            </a:r>
          </a:p>
          <a:p>
            <a:pPr lvl="1"/>
            <a:r>
              <a:rPr lang="en-US" sz="2800" dirty="0" smtClean="0"/>
              <a:t>Connections to supportive adults and resources</a:t>
            </a:r>
          </a:p>
          <a:p>
            <a:r>
              <a:rPr lang="en-US" sz="3200" dirty="0" smtClean="0"/>
              <a:t>Every county handles their ILP program differently. Some offer life skills classes others offer 1:1 support.  Some have staff dedicated to supporting this age group, they can be called Transition Coordinators. </a:t>
            </a:r>
          </a:p>
          <a:p>
            <a:pPr marL="274320" lvl="1" indent="0">
              <a:buNone/>
            </a:pPr>
            <a:endParaRPr lang="en-US" sz="2800" dirty="0" smtClean="0"/>
          </a:p>
          <a:p>
            <a:pPr marL="0" indent="0">
              <a:buNone/>
            </a:pPr>
            <a:endParaRPr lang="en-US" sz="3200" dirty="0" smtClean="0"/>
          </a:p>
        </p:txBody>
      </p:sp>
    </p:spTree>
    <p:extLst>
      <p:ext uri="{BB962C8B-B14F-4D97-AF65-F5344CB8AC3E}">
        <p14:creationId xmlns:p14="http://schemas.microsoft.com/office/powerpoint/2010/main" val="2807601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57200" y="457200"/>
            <a:ext cx="8229600" cy="1066800"/>
          </a:xfrm>
        </p:spPr>
        <p:txBody>
          <a:bodyPr>
            <a:normAutofit/>
          </a:bodyPr>
          <a:lstStyle/>
          <a:p>
            <a:pPr algn="ctr"/>
            <a:r>
              <a:rPr lang="en-US" sz="3600" b="1" dirty="0" smtClean="0">
                <a:cs typeface="Calibri" panose="020F0502020204030204" pitchFamily="34" charset="0"/>
              </a:rPr>
              <a:t>Independent Living Program Eligibility </a:t>
            </a:r>
          </a:p>
        </p:txBody>
      </p:sp>
      <p:sp>
        <p:nvSpPr>
          <p:cNvPr id="35842" name="Rectangle 3"/>
          <p:cNvSpPr>
            <a:spLocks noGrp="1" noChangeArrowheads="1"/>
          </p:cNvSpPr>
          <p:nvPr>
            <p:ph idx="1"/>
          </p:nvPr>
        </p:nvSpPr>
        <p:spPr>
          <a:xfrm>
            <a:off x="381000" y="1676400"/>
            <a:ext cx="8305800" cy="4724400"/>
          </a:xfrm>
        </p:spPr>
        <p:txBody>
          <a:bodyPr>
            <a:normAutofit fontScale="92500"/>
          </a:bodyPr>
          <a:lstStyle/>
          <a:p>
            <a:r>
              <a:rPr lang="en-US" dirty="0" smtClean="0"/>
              <a:t>Were/are in foster care (including Probation youth in suitable placement) at any time from their 16th to their 19th birthday.  </a:t>
            </a:r>
          </a:p>
          <a:p>
            <a:pPr lvl="1"/>
            <a:r>
              <a:rPr lang="en-US" sz="2100" dirty="0" smtClean="0"/>
              <a:t>Does not include youth placed in detention facilities, locked facilities, forestry camps, training schools, facilities that are primarily for the detention of youth who are adjudicated, delinquent, medical and psychiatric facilities, voluntary placements, wraparound program participants, youth placed pursuant to an individualized education program and guardianship placements in which the youth is not a dependent or ward of the court.</a:t>
            </a:r>
          </a:p>
          <a:p>
            <a:pPr marL="274320" lvl="1" indent="-274320">
              <a:spcBef>
                <a:spcPts val="580"/>
              </a:spcBef>
              <a:buClr>
                <a:schemeClr val="accent1"/>
              </a:buClr>
            </a:pPr>
            <a:r>
              <a:rPr lang="en-US" sz="2600" dirty="0" smtClean="0">
                <a:solidFill>
                  <a:schemeClr val="tx1"/>
                </a:solidFill>
              </a:rPr>
              <a:t>Were/are 16 years of age up to 18 years of age and in receipt of the Kinship Guardianship Assistance Payment Program (</a:t>
            </a:r>
            <a:r>
              <a:rPr lang="en-US" sz="2600" dirty="0" err="1" smtClean="0">
                <a:solidFill>
                  <a:schemeClr val="tx1"/>
                </a:solidFill>
              </a:rPr>
              <a:t>KinGap</a:t>
            </a:r>
            <a:r>
              <a:rPr lang="en-US" sz="2600" dirty="0" smtClean="0">
                <a:solidFill>
                  <a:schemeClr val="tx1"/>
                </a:solidFill>
              </a:rPr>
              <a:t>) assistance.</a:t>
            </a:r>
          </a:p>
          <a:p>
            <a:pPr marL="274320" lvl="1" indent="-274320">
              <a:spcBef>
                <a:spcPts val="580"/>
              </a:spcBef>
              <a:buClr>
                <a:schemeClr val="accent1"/>
              </a:buClr>
            </a:pPr>
            <a:r>
              <a:rPr lang="en-US" sz="2600" dirty="0" smtClean="0">
                <a:solidFill>
                  <a:schemeClr val="tx1"/>
                </a:solidFill>
              </a:rPr>
              <a:t>Were/are in a non-related legal guardianship with dependency court jurisdiction terminated after the age of 8.</a:t>
            </a:r>
          </a:p>
          <a:p>
            <a:endParaRPr lang="en-US" dirty="0" smtClean="0"/>
          </a:p>
          <a:p>
            <a:endParaRPr lang="en-US" sz="2600" dirty="0" smtClean="0"/>
          </a:p>
        </p:txBody>
      </p:sp>
    </p:spTree>
    <p:extLst>
      <p:ext uri="{BB962C8B-B14F-4D97-AF65-F5344CB8AC3E}">
        <p14:creationId xmlns:p14="http://schemas.microsoft.com/office/powerpoint/2010/main" val="7252629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lliance Brand">
      <a:dk1>
        <a:srgbClr val="2F2F2F"/>
      </a:dk1>
      <a:lt1>
        <a:sysClr val="window" lastClr="FFFFFF"/>
      </a:lt1>
      <a:dk2>
        <a:srgbClr val="434343"/>
      </a:dk2>
      <a:lt2>
        <a:srgbClr val="EEECE1"/>
      </a:lt2>
      <a:accent1>
        <a:srgbClr val="EE7624"/>
      </a:accent1>
      <a:accent2>
        <a:srgbClr val="55C1E9"/>
      </a:accent2>
      <a:accent3>
        <a:srgbClr val="C3D600"/>
      </a:accent3>
      <a:accent4>
        <a:srgbClr val="EA002A"/>
      </a:accent4>
      <a:accent5>
        <a:srgbClr val="9264CD"/>
      </a:accent5>
      <a:accent6>
        <a:srgbClr val="EE7624"/>
      </a:accent6>
      <a:hlink>
        <a:srgbClr val="EE7624"/>
      </a:hlink>
      <a:folHlink>
        <a:srgbClr val="EE76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1348</TotalTime>
  <Words>1902</Words>
  <Application>Microsoft Office PowerPoint</Application>
  <PresentationFormat>On-screen Show (4:3)</PresentationFormat>
  <Paragraphs>271</Paragraphs>
  <Slides>33</Slides>
  <Notes>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Clarity</vt:lpstr>
      <vt:lpstr>Supporting Transition Age Foster Youth (TAY): Challenges and Opportunities</vt:lpstr>
      <vt:lpstr>Today’s Presenters </vt:lpstr>
      <vt:lpstr>Goals for Today</vt:lpstr>
      <vt:lpstr>The NextStep Program</vt:lpstr>
      <vt:lpstr>Who we serve</vt:lpstr>
      <vt:lpstr>The Next Step Program</vt:lpstr>
      <vt:lpstr>Independent Living </vt:lpstr>
      <vt:lpstr>What is the Independent Living Program (ILP)  </vt:lpstr>
      <vt:lpstr>Independent Living Program Eligibility </vt:lpstr>
      <vt:lpstr>Independent Living Program Housing</vt:lpstr>
      <vt:lpstr>Education Challenges</vt:lpstr>
      <vt:lpstr>Education  Resources </vt:lpstr>
      <vt:lpstr>Employment Challenges</vt:lpstr>
      <vt:lpstr>Employment Resources  </vt:lpstr>
      <vt:lpstr>Extended Foster Care/AB12</vt:lpstr>
      <vt:lpstr>Extended Foster Care Goals </vt:lpstr>
      <vt:lpstr>Acronyms </vt:lpstr>
      <vt:lpstr>What is Extended Foster Care? </vt:lpstr>
      <vt:lpstr>Eligibility Requirements for EFC</vt:lpstr>
      <vt:lpstr>What Must a NMD Do To Stay Eligible? </vt:lpstr>
      <vt:lpstr>Who May Re-enter? </vt:lpstr>
      <vt:lpstr>Expectant and Parenting NMDs</vt:lpstr>
      <vt:lpstr>Supportive EFC housing </vt:lpstr>
      <vt:lpstr> Building the bridge to independent living </vt:lpstr>
      <vt:lpstr>THP+ Foster Care </vt:lpstr>
      <vt:lpstr>SILP Overview </vt:lpstr>
      <vt:lpstr>Debunking Common Misconceptions</vt:lpstr>
      <vt:lpstr>Readiness Assessment</vt:lpstr>
      <vt:lpstr>Purpose and Components</vt:lpstr>
      <vt:lpstr>Readiness Assessment Denials</vt:lpstr>
      <vt:lpstr>Know Before You Go/B4UGO</vt:lpstr>
      <vt:lpstr>Questions?</vt:lpstr>
      <vt:lpstr>Contact Information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Constance Farrell</dc:creator>
  <cp:lastModifiedBy>AFCRIntern</cp:lastModifiedBy>
  <cp:revision>67</cp:revision>
  <cp:lastPrinted>2014-02-03T18:06:34Z</cp:lastPrinted>
  <dcterms:created xsi:type="dcterms:W3CDTF">2013-07-09T00:51:27Z</dcterms:created>
  <dcterms:modified xsi:type="dcterms:W3CDTF">2016-03-03T18:45:03Z</dcterms:modified>
</cp:coreProperties>
</file>